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36"/>
  </p:notesMasterIdLst>
  <p:sldIdLst>
    <p:sldId id="404" r:id="rId2"/>
    <p:sldId id="405" r:id="rId3"/>
    <p:sldId id="365" r:id="rId4"/>
    <p:sldId id="385" r:id="rId5"/>
    <p:sldId id="386" r:id="rId6"/>
    <p:sldId id="387" r:id="rId7"/>
    <p:sldId id="388" r:id="rId8"/>
    <p:sldId id="389" r:id="rId9"/>
    <p:sldId id="383" r:id="rId10"/>
    <p:sldId id="382" r:id="rId11"/>
    <p:sldId id="381" r:id="rId12"/>
    <p:sldId id="380" r:id="rId13"/>
    <p:sldId id="406" r:id="rId14"/>
    <p:sldId id="390" r:id="rId15"/>
    <p:sldId id="391" r:id="rId16"/>
    <p:sldId id="392" r:id="rId17"/>
    <p:sldId id="394" r:id="rId18"/>
    <p:sldId id="393" r:id="rId19"/>
    <p:sldId id="407" r:id="rId20"/>
    <p:sldId id="311" r:id="rId21"/>
    <p:sldId id="335" r:id="rId22"/>
    <p:sldId id="399" r:id="rId23"/>
    <p:sldId id="372" r:id="rId24"/>
    <p:sldId id="373" r:id="rId25"/>
    <p:sldId id="359" r:id="rId26"/>
    <p:sldId id="375" r:id="rId27"/>
    <p:sldId id="360" r:id="rId28"/>
    <p:sldId id="361" r:id="rId29"/>
    <p:sldId id="402" r:id="rId30"/>
    <p:sldId id="374" r:id="rId31"/>
    <p:sldId id="376" r:id="rId32"/>
    <p:sldId id="333" r:id="rId33"/>
    <p:sldId id="408" r:id="rId34"/>
    <p:sldId id="367"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0CC00"/>
    <a:srgbClr val="FF3300"/>
    <a:srgbClr val="800000"/>
    <a:srgbClr val="CC0000"/>
    <a:srgbClr val="FFCC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52" autoAdjust="0"/>
  </p:normalViewPr>
  <p:slideViewPr>
    <p:cSldViewPr>
      <p:cViewPr varScale="1">
        <p:scale>
          <a:sx n="77" d="100"/>
          <a:sy n="77" d="100"/>
        </p:scale>
        <p:origin x="120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6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Times New Roman" pitchFamily="18"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Times New Roman" pitchFamily="18" charset="0"/>
              </a:defRPr>
            </a:lvl1pPr>
          </a:lstStyle>
          <a:p>
            <a:pPr>
              <a:defRPr/>
            </a:pPr>
            <a:fld id="{B70E35E2-D541-4FAA-8288-D39F3F97D121}" type="datetimeFigureOut">
              <a:rPr lang="zh-CN" altLang="en-US"/>
              <a:pPr>
                <a:defRPr/>
              </a:pPr>
              <a:t>2016/9/16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Times New Roman" pitchFamily="18"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AF02EE8-E785-417F-9EC7-D85D13DFBF53}" type="slidenum">
              <a:rPr lang="zh-CN" altLang="en-US"/>
              <a:pPr>
                <a:defRPr/>
              </a:pPr>
              <a:t>‹#›</a:t>
            </a:fld>
            <a:endParaRPr lang="zh-CN" altLang="en-US"/>
          </a:p>
        </p:txBody>
      </p:sp>
    </p:spTree>
    <p:extLst>
      <p:ext uri="{BB962C8B-B14F-4D97-AF65-F5344CB8AC3E}">
        <p14:creationId xmlns:p14="http://schemas.microsoft.com/office/powerpoint/2010/main" val="39319670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AF02EE8-E785-417F-9EC7-D85D13DFBF53}" type="slidenum">
              <a:rPr lang="zh-CN" altLang="en-US" smtClean="0"/>
              <a:pPr>
                <a:defRPr/>
              </a:pPr>
              <a:t>3</a:t>
            </a:fld>
            <a:endParaRPr lang="zh-CN" altLang="en-US"/>
          </a:p>
        </p:txBody>
      </p:sp>
    </p:spTree>
    <p:extLst>
      <p:ext uri="{BB962C8B-B14F-4D97-AF65-F5344CB8AC3E}">
        <p14:creationId xmlns:p14="http://schemas.microsoft.com/office/powerpoint/2010/main" val="24793462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Date Placeholder 29"/>
          <p:cNvSpPr>
            <a:spLocks noGrp="1"/>
          </p:cNvSpPr>
          <p:nvPr>
            <p:ph type="dt" sz="half" idx="10"/>
          </p:nvPr>
        </p:nvSpPr>
        <p:spPr/>
        <p:txBody>
          <a:bodyPr/>
          <a:lstStyle>
            <a:lvl1pPr>
              <a:defRPr/>
            </a:lvl1pPr>
          </a:lstStyle>
          <a:p>
            <a:pPr>
              <a:defRPr/>
            </a:pPr>
            <a:endParaRPr lang="en-US" altLang="zh-CN"/>
          </a:p>
        </p:txBody>
      </p:sp>
      <p:sp>
        <p:nvSpPr>
          <p:cNvPr id="5" name="Footer Placeholder 18"/>
          <p:cNvSpPr>
            <a:spLocks noGrp="1"/>
          </p:cNvSpPr>
          <p:nvPr>
            <p:ph type="ftr" sz="quarter" idx="11"/>
          </p:nvPr>
        </p:nvSpPr>
        <p:spPr/>
        <p:txBody>
          <a:bodyPr/>
          <a:lstStyle>
            <a:lvl1pPr>
              <a:defRPr/>
            </a:lvl1pPr>
          </a:lstStyle>
          <a:p>
            <a:pPr>
              <a:defRPr/>
            </a:pPr>
            <a:endParaRPr lang="en-US" altLang="zh-CN"/>
          </a:p>
        </p:txBody>
      </p:sp>
      <p:sp>
        <p:nvSpPr>
          <p:cNvPr id="6" name="Slide Number Placeholder 26"/>
          <p:cNvSpPr>
            <a:spLocks noGrp="1"/>
          </p:cNvSpPr>
          <p:nvPr>
            <p:ph type="sldNum" sz="quarter" idx="12"/>
          </p:nvPr>
        </p:nvSpPr>
        <p:spPr/>
        <p:txBody>
          <a:bodyPr/>
          <a:lstStyle>
            <a:lvl1pPr>
              <a:defRPr smtClean="0">
                <a:solidFill>
                  <a:srgbClr val="D1EAEE"/>
                </a:solidFill>
              </a:defRPr>
            </a:lvl1pPr>
          </a:lstStyle>
          <a:p>
            <a:pPr>
              <a:defRPr/>
            </a:pPr>
            <a:fld id="{E8791879-9481-46E9-832E-B0E16486F6E1}" type="slidenum">
              <a:rPr lang="zh-CN" altLang="en-US"/>
              <a:pPr>
                <a:defRPr/>
              </a:pPr>
              <a:t>‹#›</a:t>
            </a:fld>
            <a:endParaRPr lang="en-US" altLang="zh-CN"/>
          </a:p>
        </p:txBody>
      </p:sp>
    </p:spTree>
    <p:extLst>
      <p:ext uri="{BB962C8B-B14F-4D97-AF65-F5344CB8AC3E}">
        <p14:creationId xmlns:p14="http://schemas.microsoft.com/office/powerpoint/2010/main" val="2800122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pPr>
              <a:defRPr/>
            </a:pPr>
            <a:fld id="{F5DA2DD8-CC25-45A5-80B3-E3BF5D0FB7AF}" type="slidenum">
              <a:rPr lang="zh-CN" altLang="en-US"/>
              <a:pPr>
                <a:defRPr/>
              </a:pPr>
              <a:t>‹#›</a:t>
            </a:fld>
            <a:endParaRPr lang="en-US" altLang="zh-CN"/>
          </a:p>
        </p:txBody>
      </p:sp>
    </p:spTree>
    <p:extLst>
      <p:ext uri="{BB962C8B-B14F-4D97-AF65-F5344CB8AC3E}">
        <p14:creationId xmlns:p14="http://schemas.microsoft.com/office/powerpoint/2010/main" val="167613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pPr>
              <a:defRPr/>
            </a:pPr>
            <a:fld id="{856550AA-FB89-4482-B8F0-7C0B1067CFA2}" type="slidenum">
              <a:rPr lang="zh-CN" altLang="en-US"/>
              <a:pPr>
                <a:defRPr/>
              </a:pPr>
              <a:t>‹#›</a:t>
            </a:fld>
            <a:endParaRPr lang="en-US" altLang="zh-CN"/>
          </a:p>
        </p:txBody>
      </p:sp>
    </p:spTree>
    <p:extLst>
      <p:ext uri="{BB962C8B-B14F-4D97-AF65-F5344CB8AC3E}">
        <p14:creationId xmlns:p14="http://schemas.microsoft.com/office/powerpoint/2010/main" val="1893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pPr>
              <a:defRPr/>
            </a:pPr>
            <a:fld id="{8D1E9566-337A-4832-907E-1A703885E368}" type="slidenum">
              <a:rPr lang="zh-CN" altLang="en-US"/>
              <a:pPr>
                <a:defRPr/>
              </a:pPr>
              <a:t>‹#›</a:t>
            </a:fld>
            <a:endParaRPr lang="en-US" altLang="zh-CN"/>
          </a:p>
        </p:txBody>
      </p:sp>
    </p:spTree>
    <p:extLst>
      <p:ext uri="{BB962C8B-B14F-4D97-AF65-F5344CB8AC3E}">
        <p14:creationId xmlns:p14="http://schemas.microsoft.com/office/powerpoint/2010/main" val="1606408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smtClean="0">
                <a:solidFill>
                  <a:srgbClr val="D1EAEE"/>
                </a:solidFill>
              </a:defRPr>
            </a:lvl1pPr>
          </a:lstStyle>
          <a:p>
            <a:pPr>
              <a:defRPr/>
            </a:pPr>
            <a:fld id="{1FEF1DA1-84AA-451B-AC9A-B0FD8167F74F}" type="slidenum">
              <a:rPr lang="zh-CN" altLang="en-US"/>
              <a:pPr>
                <a:defRPr/>
              </a:pPr>
              <a:t>‹#›</a:t>
            </a:fld>
            <a:endParaRPr lang="en-US" altLang="zh-CN"/>
          </a:p>
        </p:txBody>
      </p:sp>
    </p:spTree>
    <p:extLst>
      <p:ext uri="{BB962C8B-B14F-4D97-AF65-F5344CB8AC3E}">
        <p14:creationId xmlns:p14="http://schemas.microsoft.com/office/powerpoint/2010/main" val="405731013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endParaRPr lang="en-US" altLang="zh-CN"/>
          </a:p>
        </p:txBody>
      </p:sp>
      <p:sp>
        <p:nvSpPr>
          <p:cNvPr id="6" name="Footer Placeholder 21"/>
          <p:cNvSpPr>
            <a:spLocks noGrp="1"/>
          </p:cNvSpPr>
          <p:nvPr>
            <p:ph type="ftr" sz="quarter" idx="11"/>
          </p:nvPr>
        </p:nvSpPr>
        <p:spPr/>
        <p:txBody>
          <a:bodyPr/>
          <a:lstStyle>
            <a:lvl1pPr>
              <a:defRPr/>
            </a:lvl1pPr>
          </a:lstStyle>
          <a:p>
            <a:pPr>
              <a:defRPr/>
            </a:pPr>
            <a:endParaRPr lang="en-US" altLang="zh-CN"/>
          </a:p>
        </p:txBody>
      </p:sp>
      <p:sp>
        <p:nvSpPr>
          <p:cNvPr id="7" name="Slide Number Placeholder 17"/>
          <p:cNvSpPr>
            <a:spLocks noGrp="1"/>
          </p:cNvSpPr>
          <p:nvPr>
            <p:ph type="sldNum" sz="quarter" idx="12"/>
          </p:nvPr>
        </p:nvSpPr>
        <p:spPr/>
        <p:txBody>
          <a:bodyPr/>
          <a:lstStyle>
            <a:lvl1pPr>
              <a:defRPr/>
            </a:lvl1pPr>
          </a:lstStyle>
          <a:p>
            <a:pPr>
              <a:defRPr/>
            </a:pPr>
            <a:fld id="{8333C75C-F8C7-41EB-817E-954E57A92606}" type="slidenum">
              <a:rPr lang="zh-CN" altLang="en-US"/>
              <a:pPr>
                <a:defRPr/>
              </a:pPr>
              <a:t>‹#›</a:t>
            </a:fld>
            <a:endParaRPr lang="en-US" altLang="zh-CN"/>
          </a:p>
        </p:txBody>
      </p:sp>
    </p:spTree>
    <p:extLst>
      <p:ext uri="{BB962C8B-B14F-4D97-AF65-F5344CB8AC3E}">
        <p14:creationId xmlns:p14="http://schemas.microsoft.com/office/powerpoint/2010/main" val="673308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9"/>
          <p:cNvSpPr>
            <a:spLocks noGrp="1"/>
          </p:cNvSpPr>
          <p:nvPr>
            <p:ph type="dt" sz="half" idx="10"/>
          </p:nvPr>
        </p:nvSpPr>
        <p:spPr/>
        <p:txBody>
          <a:bodyPr/>
          <a:lstStyle>
            <a:lvl1pPr>
              <a:defRPr/>
            </a:lvl1pPr>
          </a:lstStyle>
          <a:p>
            <a:pPr>
              <a:defRPr/>
            </a:pPr>
            <a:endParaRPr lang="en-US" altLang="zh-CN"/>
          </a:p>
        </p:txBody>
      </p:sp>
      <p:sp>
        <p:nvSpPr>
          <p:cNvPr id="8" name="Footer Placeholder 21"/>
          <p:cNvSpPr>
            <a:spLocks noGrp="1"/>
          </p:cNvSpPr>
          <p:nvPr>
            <p:ph type="ftr" sz="quarter" idx="11"/>
          </p:nvPr>
        </p:nvSpPr>
        <p:spPr/>
        <p:txBody>
          <a:bodyPr/>
          <a:lstStyle>
            <a:lvl1pPr>
              <a:defRPr/>
            </a:lvl1pPr>
          </a:lstStyle>
          <a:p>
            <a:pPr>
              <a:defRPr/>
            </a:pPr>
            <a:endParaRPr lang="en-US" altLang="zh-CN"/>
          </a:p>
        </p:txBody>
      </p:sp>
      <p:sp>
        <p:nvSpPr>
          <p:cNvPr id="9" name="Slide Number Placeholder 17"/>
          <p:cNvSpPr>
            <a:spLocks noGrp="1"/>
          </p:cNvSpPr>
          <p:nvPr>
            <p:ph type="sldNum" sz="quarter" idx="12"/>
          </p:nvPr>
        </p:nvSpPr>
        <p:spPr/>
        <p:txBody>
          <a:bodyPr/>
          <a:lstStyle>
            <a:lvl1pPr>
              <a:defRPr/>
            </a:lvl1pPr>
          </a:lstStyle>
          <a:p>
            <a:pPr>
              <a:defRPr/>
            </a:pPr>
            <a:fld id="{8DFE20DE-F66E-4A39-B8E9-0C443F52A90F}" type="slidenum">
              <a:rPr lang="zh-CN" altLang="en-US"/>
              <a:pPr>
                <a:defRPr/>
              </a:pPr>
              <a:t>‹#›</a:t>
            </a:fld>
            <a:endParaRPr lang="en-US" altLang="zh-CN"/>
          </a:p>
        </p:txBody>
      </p:sp>
    </p:spTree>
    <p:extLst>
      <p:ext uri="{BB962C8B-B14F-4D97-AF65-F5344CB8AC3E}">
        <p14:creationId xmlns:p14="http://schemas.microsoft.com/office/powerpoint/2010/main" val="1470911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Date Placeholder 9"/>
          <p:cNvSpPr>
            <a:spLocks noGrp="1"/>
          </p:cNvSpPr>
          <p:nvPr>
            <p:ph type="dt" sz="half" idx="10"/>
          </p:nvPr>
        </p:nvSpPr>
        <p:spPr/>
        <p:txBody>
          <a:bodyPr/>
          <a:lstStyle>
            <a:lvl1pPr>
              <a:defRPr/>
            </a:lvl1pPr>
          </a:lstStyle>
          <a:p>
            <a:pPr>
              <a:defRPr/>
            </a:pPr>
            <a:endParaRPr lang="en-US" altLang="zh-CN"/>
          </a:p>
        </p:txBody>
      </p:sp>
      <p:sp>
        <p:nvSpPr>
          <p:cNvPr id="4" name="Footer Placeholder 21"/>
          <p:cNvSpPr>
            <a:spLocks noGrp="1"/>
          </p:cNvSpPr>
          <p:nvPr>
            <p:ph type="ftr" sz="quarter" idx="11"/>
          </p:nvPr>
        </p:nvSpPr>
        <p:spPr/>
        <p:txBody>
          <a:bodyPr/>
          <a:lstStyle>
            <a:lvl1pPr>
              <a:defRPr/>
            </a:lvl1pPr>
          </a:lstStyle>
          <a:p>
            <a:pPr>
              <a:defRPr/>
            </a:pPr>
            <a:endParaRPr lang="en-US" altLang="zh-CN"/>
          </a:p>
        </p:txBody>
      </p:sp>
      <p:sp>
        <p:nvSpPr>
          <p:cNvPr id="5" name="Slide Number Placeholder 17"/>
          <p:cNvSpPr>
            <a:spLocks noGrp="1"/>
          </p:cNvSpPr>
          <p:nvPr>
            <p:ph type="sldNum" sz="quarter" idx="12"/>
          </p:nvPr>
        </p:nvSpPr>
        <p:spPr/>
        <p:txBody>
          <a:bodyPr/>
          <a:lstStyle>
            <a:lvl1pPr>
              <a:defRPr/>
            </a:lvl1pPr>
          </a:lstStyle>
          <a:p>
            <a:pPr>
              <a:defRPr/>
            </a:pPr>
            <a:fld id="{79E282A4-1C3E-4A14-8648-39D3E093DC9D}" type="slidenum">
              <a:rPr lang="zh-CN" altLang="en-US"/>
              <a:pPr>
                <a:defRPr/>
              </a:pPr>
              <a:t>‹#›</a:t>
            </a:fld>
            <a:endParaRPr lang="en-US" altLang="zh-CN"/>
          </a:p>
        </p:txBody>
      </p:sp>
    </p:spTree>
    <p:extLst>
      <p:ext uri="{BB962C8B-B14F-4D97-AF65-F5344CB8AC3E}">
        <p14:creationId xmlns:p14="http://schemas.microsoft.com/office/powerpoint/2010/main" val="4278496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ltLang="zh-CN"/>
          </a:p>
        </p:txBody>
      </p:sp>
      <p:sp>
        <p:nvSpPr>
          <p:cNvPr id="3" name="Footer Placeholder 21"/>
          <p:cNvSpPr>
            <a:spLocks noGrp="1"/>
          </p:cNvSpPr>
          <p:nvPr>
            <p:ph type="ftr" sz="quarter" idx="11"/>
          </p:nvPr>
        </p:nvSpPr>
        <p:spPr/>
        <p:txBody>
          <a:bodyPr/>
          <a:lstStyle>
            <a:lvl1pPr>
              <a:defRPr/>
            </a:lvl1pPr>
          </a:lstStyle>
          <a:p>
            <a:pPr>
              <a:defRPr/>
            </a:pPr>
            <a:endParaRPr lang="en-US" altLang="zh-CN"/>
          </a:p>
        </p:txBody>
      </p:sp>
      <p:sp>
        <p:nvSpPr>
          <p:cNvPr id="4" name="Slide Number Placeholder 17"/>
          <p:cNvSpPr>
            <a:spLocks noGrp="1"/>
          </p:cNvSpPr>
          <p:nvPr>
            <p:ph type="sldNum" sz="quarter" idx="12"/>
          </p:nvPr>
        </p:nvSpPr>
        <p:spPr/>
        <p:txBody>
          <a:bodyPr/>
          <a:lstStyle>
            <a:lvl1pPr>
              <a:defRPr/>
            </a:lvl1pPr>
          </a:lstStyle>
          <a:p>
            <a:pPr>
              <a:defRPr/>
            </a:pPr>
            <a:fld id="{A8601368-5E54-43A9-AEC7-679CC8492F05}" type="slidenum">
              <a:rPr lang="zh-CN" altLang="en-US"/>
              <a:pPr>
                <a:defRPr/>
              </a:pPr>
              <a:t>‹#›</a:t>
            </a:fld>
            <a:endParaRPr lang="en-US" altLang="zh-CN"/>
          </a:p>
        </p:txBody>
      </p:sp>
    </p:spTree>
    <p:extLst>
      <p:ext uri="{BB962C8B-B14F-4D97-AF65-F5344CB8AC3E}">
        <p14:creationId xmlns:p14="http://schemas.microsoft.com/office/powerpoint/2010/main" val="453479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endParaRPr lang="en-US" altLang="zh-CN"/>
          </a:p>
        </p:txBody>
      </p:sp>
      <p:sp>
        <p:nvSpPr>
          <p:cNvPr id="6" name="Footer Placeholder 21"/>
          <p:cNvSpPr>
            <a:spLocks noGrp="1"/>
          </p:cNvSpPr>
          <p:nvPr>
            <p:ph type="ftr" sz="quarter" idx="11"/>
          </p:nvPr>
        </p:nvSpPr>
        <p:spPr/>
        <p:txBody>
          <a:bodyPr/>
          <a:lstStyle>
            <a:lvl1pPr>
              <a:defRPr/>
            </a:lvl1pPr>
          </a:lstStyle>
          <a:p>
            <a:pPr>
              <a:defRPr/>
            </a:pPr>
            <a:endParaRPr lang="en-US" altLang="zh-CN"/>
          </a:p>
        </p:txBody>
      </p:sp>
      <p:sp>
        <p:nvSpPr>
          <p:cNvPr id="7" name="Slide Number Placeholder 17"/>
          <p:cNvSpPr>
            <a:spLocks noGrp="1"/>
          </p:cNvSpPr>
          <p:nvPr>
            <p:ph type="sldNum" sz="quarter" idx="12"/>
          </p:nvPr>
        </p:nvSpPr>
        <p:spPr/>
        <p:txBody>
          <a:bodyPr/>
          <a:lstStyle>
            <a:lvl1pPr>
              <a:defRPr/>
            </a:lvl1pPr>
          </a:lstStyle>
          <a:p>
            <a:pPr>
              <a:defRPr/>
            </a:pPr>
            <a:fld id="{B5BCFEB5-544D-42BD-BEA9-339A5048E29A}" type="slidenum">
              <a:rPr lang="zh-CN" altLang="en-US"/>
              <a:pPr>
                <a:defRPr/>
              </a:pPr>
              <a:t>‹#›</a:t>
            </a:fld>
            <a:endParaRPr lang="en-US" altLang="zh-CN"/>
          </a:p>
        </p:txBody>
      </p:sp>
    </p:spTree>
    <p:extLst>
      <p:ext uri="{BB962C8B-B14F-4D97-AF65-F5344CB8AC3E}">
        <p14:creationId xmlns:p14="http://schemas.microsoft.com/office/powerpoint/2010/main" val="3196893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ltLang="zh-CN"/>
          </a:p>
        </p:txBody>
      </p:sp>
      <p:sp>
        <p:nvSpPr>
          <p:cNvPr id="10" name="Footer Placeholder 5"/>
          <p:cNvSpPr>
            <a:spLocks noGrp="1"/>
          </p:cNvSpPr>
          <p:nvPr>
            <p:ph type="ftr" sz="quarter" idx="11"/>
          </p:nvPr>
        </p:nvSpPr>
        <p:spPr/>
        <p:txBody>
          <a:bodyPr/>
          <a:lstStyle>
            <a:lvl1pPr>
              <a:defRPr/>
            </a:lvl1pPr>
          </a:lstStyle>
          <a:p>
            <a:pPr>
              <a:defRPr/>
            </a:pPr>
            <a:endParaRPr lang="en-US" altLang="zh-CN"/>
          </a:p>
        </p:txBody>
      </p:sp>
      <p:sp>
        <p:nvSpPr>
          <p:cNvPr id="11" name="Slide Number Placeholder 6"/>
          <p:cNvSpPr>
            <a:spLocks noGrp="1"/>
          </p:cNvSpPr>
          <p:nvPr>
            <p:ph type="sldNum" sz="quarter" idx="12"/>
          </p:nvPr>
        </p:nvSpPr>
        <p:spPr>
          <a:xfrm>
            <a:off x="8077200" y="6356350"/>
            <a:ext cx="609600" cy="365125"/>
          </a:xfrm>
        </p:spPr>
        <p:txBody>
          <a:bodyPr/>
          <a:lstStyle>
            <a:lvl1pPr>
              <a:defRPr smtClean="0"/>
            </a:lvl1pPr>
          </a:lstStyle>
          <a:p>
            <a:pPr>
              <a:defRPr/>
            </a:pPr>
            <a:fld id="{536D8F68-B57E-4A26-907D-6B5CCE51B595}" type="slidenum">
              <a:rPr lang="zh-CN" altLang="en-US"/>
              <a:pPr>
                <a:defRPr/>
              </a:pPr>
              <a:t>‹#›</a:t>
            </a:fld>
            <a:endParaRPr lang="en-US" altLang="zh-CN"/>
          </a:p>
        </p:txBody>
      </p:sp>
    </p:spTree>
    <p:extLst>
      <p:ext uri="{BB962C8B-B14F-4D97-AF65-F5344CB8AC3E}">
        <p14:creationId xmlns:p14="http://schemas.microsoft.com/office/powerpoint/2010/main" val="803559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en-US" smtClean="0"/>
              <a:t>单击此处编辑母版标题样式</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045C75"/>
                </a:solidFill>
              </a:defRPr>
            </a:lvl1pPr>
          </a:lstStyle>
          <a:p>
            <a:pPr>
              <a:defRPr/>
            </a:pPr>
            <a:fld id="{F16F1F84-572C-465D-AD05-58B536FC0B4B}" type="slidenum">
              <a:rPr lang="zh-CN" altLang="en-US"/>
              <a:pPr>
                <a:defRPr/>
              </a:pPr>
              <a:t>‹#›</a:t>
            </a:fld>
            <a:endParaRPr lang="en-US" altLang="zh-CN"/>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zh-CN" smtClean="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zh-CN" smtClean="0"/>
            </a:p>
          </p:txBody>
        </p:sp>
      </p:grpSp>
    </p:spTree>
  </p:cSld>
  <p:clrMap bg1="lt1" tx1="dk1" bg2="lt2" tx2="dk2" accent1="accent1" accent2="accent2" accent3="accent3" accent4="accent4" accent5="accent5" accent6="accent6" hlink="hlink" folHlink="folHlink"/>
  <p:sldLayoutIdLst>
    <p:sldLayoutId id="2147484152" r:id="rId1"/>
    <p:sldLayoutId id="2147484144" r:id="rId2"/>
    <p:sldLayoutId id="2147484153" r:id="rId3"/>
    <p:sldLayoutId id="2147484145" r:id="rId4"/>
    <p:sldLayoutId id="2147484146" r:id="rId5"/>
    <p:sldLayoutId id="2147484147" r:id="rId6"/>
    <p:sldLayoutId id="2147484148" r:id="rId7"/>
    <p:sldLayoutId id="2147484149" r:id="rId8"/>
    <p:sldLayoutId id="2147484154" r:id="rId9"/>
    <p:sldLayoutId id="2147484150" r:id="rId10"/>
    <p:sldLayoutId id="2147484151"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2"/>
          <p:cNvSpPr>
            <a:spLocks noChangeArrowheads="1"/>
          </p:cNvSpPr>
          <p:nvPr/>
        </p:nvSpPr>
        <p:spPr bwMode="auto">
          <a:xfrm>
            <a:off x="1619250" y="1557338"/>
            <a:ext cx="5976938"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0"/>
              </a:spcBef>
              <a:buFontTx/>
              <a:buNone/>
            </a:pPr>
            <a:r>
              <a:rPr lang="zh-CN" altLang="en-US" sz="3600" b="1">
                <a:solidFill>
                  <a:srgbClr val="000000"/>
                </a:solidFill>
                <a:latin typeface="楷体" panose="02010609060101010101" pitchFamily="49" charset="-122"/>
                <a:ea typeface="楷体" panose="02010609060101010101" pitchFamily="49" charset="-122"/>
              </a:rPr>
              <a:t>绪 论</a:t>
            </a:r>
            <a:endParaRPr lang="en-US" altLang="zh-CN" sz="3600" b="1">
              <a:solidFill>
                <a:srgbClr val="000000"/>
              </a:solidFill>
              <a:latin typeface="楷体" panose="02010609060101010101" pitchFamily="49" charset="-122"/>
              <a:ea typeface="楷体" panose="02010609060101010101" pitchFamily="49" charset="-122"/>
            </a:endParaRPr>
          </a:p>
          <a:p>
            <a:pPr algn="ctr" eaLnBrk="1" hangingPunct="1">
              <a:spcBef>
                <a:spcPct val="0"/>
              </a:spcBef>
              <a:buFontTx/>
              <a:buNone/>
            </a:pPr>
            <a:endParaRPr lang="en-US" altLang="zh-CN" sz="2800" b="1">
              <a:solidFill>
                <a:srgbClr val="000000"/>
              </a:solidFill>
              <a:latin typeface="楷体" panose="02010609060101010101" pitchFamily="49" charset="-122"/>
              <a:ea typeface="楷体" panose="02010609060101010101" pitchFamily="49" charset="-122"/>
            </a:endParaRPr>
          </a:p>
          <a:p>
            <a:pPr eaLnBrk="1" hangingPunct="1">
              <a:lnSpc>
                <a:spcPct val="150000"/>
              </a:lnSpc>
              <a:spcBef>
                <a:spcPct val="0"/>
              </a:spcBef>
              <a:buFontTx/>
              <a:buNone/>
            </a:pPr>
            <a:r>
              <a:rPr lang="en-US" altLang="zh-CN" sz="2800" b="1">
                <a:solidFill>
                  <a:srgbClr val="000000"/>
                </a:solidFill>
                <a:latin typeface="楷体" panose="02010609060101010101" pitchFamily="49" charset="-122"/>
                <a:ea typeface="楷体" panose="02010609060101010101" pitchFamily="49" charset="-122"/>
              </a:rPr>
              <a:t>1. </a:t>
            </a:r>
            <a:r>
              <a:rPr lang="zh-CN" altLang="en-US" sz="2800" b="1">
                <a:solidFill>
                  <a:srgbClr val="000000"/>
                </a:solidFill>
                <a:latin typeface="楷体" panose="02010609060101010101" pitchFamily="49" charset="-122"/>
                <a:ea typeface="楷体" panose="02010609060101010101" pitchFamily="49" charset="-122"/>
              </a:rPr>
              <a:t>液压传动的定义</a:t>
            </a:r>
          </a:p>
          <a:p>
            <a:pPr eaLnBrk="1" hangingPunct="1">
              <a:lnSpc>
                <a:spcPct val="150000"/>
              </a:lnSpc>
              <a:spcBef>
                <a:spcPct val="0"/>
              </a:spcBef>
              <a:buFontTx/>
              <a:buNone/>
            </a:pPr>
            <a:r>
              <a:rPr lang="en-US" altLang="zh-CN" sz="2800" b="1">
                <a:solidFill>
                  <a:srgbClr val="000000"/>
                </a:solidFill>
                <a:latin typeface="楷体" panose="02010609060101010101" pitchFamily="49" charset="-122"/>
                <a:ea typeface="楷体" panose="02010609060101010101" pitchFamily="49" charset="-122"/>
              </a:rPr>
              <a:t>2. </a:t>
            </a:r>
            <a:r>
              <a:rPr lang="zh-CN" altLang="en-US" sz="2800" b="1">
                <a:solidFill>
                  <a:srgbClr val="000000"/>
                </a:solidFill>
                <a:latin typeface="楷体" panose="02010609060101010101" pitchFamily="49" charset="-122"/>
                <a:ea typeface="楷体" panose="02010609060101010101" pitchFamily="49" charset="-122"/>
              </a:rPr>
              <a:t>液压传动的工作原理</a:t>
            </a:r>
          </a:p>
          <a:p>
            <a:pPr eaLnBrk="1" hangingPunct="1">
              <a:lnSpc>
                <a:spcPct val="150000"/>
              </a:lnSpc>
              <a:spcBef>
                <a:spcPct val="0"/>
              </a:spcBef>
              <a:buFontTx/>
              <a:buNone/>
            </a:pPr>
            <a:r>
              <a:rPr lang="en-US" altLang="zh-CN" sz="2800" b="1">
                <a:solidFill>
                  <a:srgbClr val="000000"/>
                </a:solidFill>
                <a:latin typeface="楷体" panose="02010609060101010101" pitchFamily="49" charset="-122"/>
                <a:ea typeface="楷体" panose="02010609060101010101" pitchFamily="49" charset="-122"/>
              </a:rPr>
              <a:t>3. </a:t>
            </a:r>
            <a:r>
              <a:rPr lang="zh-CN" altLang="en-US" sz="2800" b="1">
                <a:solidFill>
                  <a:srgbClr val="000000"/>
                </a:solidFill>
                <a:latin typeface="楷体" panose="02010609060101010101" pitchFamily="49" charset="-122"/>
                <a:ea typeface="楷体" panose="02010609060101010101" pitchFamily="49" charset="-122"/>
              </a:rPr>
              <a:t>液压传动系统的组成</a:t>
            </a:r>
          </a:p>
          <a:p>
            <a:pPr eaLnBrk="1" hangingPunct="1">
              <a:lnSpc>
                <a:spcPct val="150000"/>
              </a:lnSpc>
              <a:spcBef>
                <a:spcPct val="0"/>
              </a:spcBef>
              <a:buFontTx/>
              <a:buNone/>
            </a:pPr>
            <a:r>
              <a:rPr lang="en-US" altLang="zh-CN" sz="2800" b="1">
                <a:solidFill>
                  <a:srgbClr val="000000"/>
                </a:solidFill>
                <a:latin typeface="楷体" panose="02010609060101010101" pitchFamily="49" charset="-122"/>
                <a:ea typeface="楷体" panose="02010609060101010101" pitchFamily="49" charset="-122"/>
              </a:rPr>
              <a:t>4. </a:t>
            </a:r>
            <a:r>
              <a:rPr lang="zh-CN" altLang="en-US" sz="2800" b="1">
                <a:solidFill>
                  <a:srgbClr val="000000"/>
                </a:solidFill>
                <a:latin typeface="楷体" panose="02010609060101010101" pitchFamily="49" charset="-122"/>
                <a:ea typeface="楷体" panose="02010609060101010101" pitchFamily="49" charset="-122"/>
              </a:rPr>
              <a:t>液压元件的职能符号</a:t>
            </a:r>
            <a:endParaRPr lang="en-US" altLang="zh-CN" sz="1600" b="1">
              <a:solidFill>
                <a:srgbClr val="000000"/>
              </a:solidFill>
              <a:latin typeface="楷体" panose="02010609060101010101" pitchFamily="49" charset="-122"/>
              <a:ea typeface="楷体" panose="02010609060101010101" pitchFamily="49" charset="-122"/>
            </a:endParaRPr>
          </a:p>
          <a:p>
            <a:pPr eaLnBrk="1" hangingPunct="1">
              <a:lnSpc>
                <a:spcPct val="150000"/>
              </a:lnSpc>
              <a:spcBef>
                <a:spcPct val="0"/>
              </a:spcBef>
              <a:buFontTx/>
              <a:buNone/>
            </a:pPr>
            <a:r>
              <a:rPr lang="en-US" altLang="zh-CN" sz="2800" b="1">
                <a:solidFill>
                  <a:srgbClr val="FF0000"/>
                </a:solidFill>
                <a:latin typeface="楷体" panose="02010609060101010101" pitchFamily="49" charset="-122"/>
                <a:ea typeface="楷体" panose="02010609060101010101" pitchFamily="49" charset="-122"/>
              </a:rPr>
              <a:t>5. </a:t>
            </a:r>
            <a:r>
              <a:rPr lang="zh-CN" altLang="en-US" sz="2800" b="1">
                <a:solidFill>
                  <a:srgbClr val="FF0000"/>
                </a:solidFill>
                <a:latin typeface="楷体" panose="02010609060101010101" pitchFamily="49" charset="-122"/>
                <a:ea typeface="楷体" panose="02010609060101010101" pitchFamily="49" charset="-122"/>
              </a:rPr>
              <a:t>液压传动的特点及应用</a:t>
            </a:r>
            <a:endParaRPr lang="zh-CN" altLang="en-US" sz="2800">
              <a:solidFill>
                <a:srgbClr val="FF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idx="1"/>
          </p:nvPr>
        </p:nvSpPr>
        <p:spPr>
          <a:xfrm>
            <a:off x="1259632" y="2132856"/>
            <a:ext cx="6121400" cy="2736850"/>
          </a:xfrm>
        </p:spPr>
        <p:txBody>
          <a:bodyPr/>
          <a:lstStyle/>
          <a:p>
            <a:pPr marL="0" lvl="1" indent="-711200" eaLnBrk="1" hangingPunct="1">
              <a:lnSpc>
                <a:spcPct val="150000"/>
              </a:lnSpc>
              <a:spcBef>
                <a:spcPct val="0"/>
              </a:spcBef>
              <a:buFontTx/>
              <a:buNone/>
            </a:pPr>
            <a:r>
              <a:rPr lang="zh-CN" altLang="en-US" sz="2800" b="1" dirty="0" smtClean="0">
                <a:latin typeface="楷体" panose="02010609060101010101" pitchFamily="49" charset="-122"/>
                <a:ea typeface="楷体" panose="02010609060101010101" pitchFamily="49" charset="-122"/>
              </a:rPr>
              <a:t>   </a:t>
            </a:r>
            <a:r>
              <a:rPr lang="zh-CN" altLang="en-US" b="1" dirty="0" smtClean="0">
                <a:latin typeface="楷体" panose="02010609060101010101" pitchFamily="49" charset="-122"/>
                <a:ea typeface="楷体" panose="02010609060101010101" pitchFamily="49" charset="-122"/>
              </a:rPr>
              <a:t>泄漏问题。以液体为工作介质，易泄漏，从而造成环境污染。</a:t>
            </a:r>
            <a:endParaRPr lang="en-US" altLang="zh-CN" b="1" dirty="0" smtClean="0">
              <a:latin typeface="楷体" panose="02010609060101010101" pitchFamily="49" charset="-122"/>
              <a:ea typeface="楷体" panose="02010609060101010101" pitchFamily="49" charset="-122"/>
            </a:endParaRPr>
          </a:p>
          <a:p>
            <a:pPr marL="0" lvl="1" indent="-711200" eaLnBrk="1" hangingPunct="1">
              <a:lnSpc>
                <a:spcPct val="150000"/>
              </a:lnSpc>
              <a:spcBef>
                <a:spcPct val="0"/>
              </a:spcBef>
              <a:buFontTx/>
              <a:buNone/>
            </a:pPr>
            <a:r>
              <a:rPr lang="en-US" altLang="zh-CN" b="1" dirty="0" smtClean="0">
                <a:latin typeface="楷体" panose="02010609060101010101" pitchFamily="49" charset="-122"/>
                <a:ea typeface="楷体" panose="02010609060101010101" pitchFamily="49" charset="-122"/>
              </a:rPr>
              <a:t>    </a:t>
            </a:r>
            <a:r>
              <a:rPr lang="zh-CN" altLang="en-US" b="1" dirty="0" smtClean="0">
                <a:latin typeface="楷体" panose="02010609060101010101" pitchFamily="49" charset="-122"/>
                <a:ea typeface="楷体" panose="02010609060101010101" pitchFamily="49" charset="-122"/>
              </a:rPr>
              <a:t>液压传动系统对油温的变化敏感，不宜用于高、低温的环境中。</a:t>
            </a:r>
            <a:endParaRPr lang="en-US" altLang="zh-CN" b="1" dirty="0" smtClean="0">
              <a:latin typeface="楷体" panose="02010609060101010101" pitchFamily="49" charset="-122"/>
              <a:ea typeface="楷体" panose="02010609060101010101" pitchFamily="49" charset="-122"/>
            </a:endParaRPr>
          </a:p>
        </p:txBody>
      </p:sp>
      <p:pic>
        <p:nvPicPr>
          <p:cNvPr id="1638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4278313"/>
            <a:ext cx="256063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168910"/>
            <a:ext cx="9144000" cy="15522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3200" b="1" dirty="0">
                <a:solidFill>
                  <a:srgbClr val="000000"/>
                </a:solidFill>
                <a:latin typeface="楷体" panose="02010609060101010101" pitchFamily="49" charset="-122"/>
                <a:ea typeface="楷体" panose="02010609060101010101" pitchFamily="49" charset="-122"/>
              </a:rPr>
              <a:t>液压传动</a:t>
            </a:r>
            <a:r>
              <a:rPr lang="zh-CN" altLang="en-US" sz="3200" b="1" dirty="0" smtClean="0">
                <a:solidFill>
                  <a:srgbClr val="000000"/>
                </a:solidFill>
                <a:latin typeface="楷体" panose="02010609060101010101" pitchFamily="49" charset="-122"/>
                <a:ea typeface="楷体" panose="02010609060101010101" pitchFamily="49" charset="-122"/>
              </a:rPr>
              <a:t>的缺点之二 </a:t>
            </a:r>
            <a:endParaRPr lang="zh-CN" altLang="en-US" sz="3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idx="1"/>
          </p:nvPr>
        </p:nvSpPr>
        <p:spPr>
          <a:xfrm>
            <a:off x="1476375" y="2564904"/>
            <a:ext cx="6191250" cy="2232025"/>
          </a:xfrm>
        </p:spPr>
        <p:txBody>
          <a:bodyPr/>
          <a:lstStyle/>
          <a:p>
            <a:pPr marL="0" lvl="1" indent="-711200" eaLnBrk="1" hangingPunct="1">
              <a:lnSpc>
                <a:spcPct val="150000"/>
              </a:lnSpc>
              <a:spcBef>
                <a:spcPct val="0"/>
              </a:spcBef>
              <a:buFontTx/>
              <a:buNone/>
            </a:pPr>
            <a:r>
              <a:rPr lang="zh-CN" altLang="en-US" sz="2800" b="1" dirty="0" smtClean="0">
                <a:latin typeface="楷体" panose="02010609060101010101" pitchFamily="49" charset="-122"/>
                <a:ea typeface="楷体" panose="02010609060101010101" pitchFamily="49" charset="-122"/>
              </a:rPr>
              <a:t>    </a:t>
            </a:r>
            <a:r>
              <a:rPr lang="zh-CN" altLang="en-US" b="1" dirty="0" smtClean="0">
                <a:latin typeface="楷体" panose="02010609060101010101" pitchFamily="49" charset="-122"/>
                <a:ea typeface="楷体" panose="02010609060101010101" pitchFamily="49" charset="-122"/>
              </a:rPr>
              <a:t>液压元件制造的精度较高，需组织专业化生产，产品成本较高。系统出现故障后不易诊断。</a:t>
            </a:r>
            <a:endParaRPr lang="en-US" altLang="zh-CN" b="1" dirty="0" smtClean="0">
              <a:latin typeface="楷体" panose="02010609060101010101" pitchFamily="49" charset="-122"/>
              <a:ea typeface="楷体" panose="02010609060101010101" pitchFamily="49" charset="-122"/>
            </a:endParaRPr>
          </a:p>
        </p:txBody>
      </p:sp>
      <p:sp>
        <p:nvSpPr>
          <p:cNvPr id="4" name="矩形 3"/>
          <p:cNvSpPr/>
          <p:nvPr/>
        </p:nvSpPr>
        <p:spPr>
          <a:xfrm>
            <a:off x="0" y="-168910"/>
            <a:ext cx="9144000" cy="15522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3200" b="1" dirty="0">
                <a:solidFill>
                  <a:srgbClr val="000000"/>
                </a:solidFill>
                <a:latin typeface="楷体" panose="02010609060101010101" pitchFamily="49" charset="-122"/>
                <a:ea typeface="楷体" panose="02010609060101010101" pitchFamily="49" charset="-122"/>
              </a:rPr>
              <a:t>液压传动</a:t>
            </a:r>
            <a:r>
              <a:rPr lang="zh-CN" altLang="en-US" sz="3200" b="1" dirty="0" smtClean="0">
                <a:solidFill>
                  <a:srgbClr val="000000"/>
                </a:solidFill>
                <a:latin typeface="楷体" panose="02010609060101010101" pitchFamily="49" charset="-122"/>
                <a:ea typeface="楷体" panose="02010609060101010101" pitchFamily="49" charset="-122"/>
              </a:rPr>
              <a:t>的缺点之三 </a:t>
            </a:r>
            <a:endParaRPr lang="zh-CN" altLang="en-US" sz="3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0" y="1406525"/>
          <a:ext cx="9144000" cy="4535489"/>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935894">
                <a:tc>
                  <a:txBody>
                    <a:bodyPr/>
                    <a:lstStyle/>
                    <a:p>
                      <a:pPr algn="ct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功率与质量比</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调速范围</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响应速度</a:t>
                      </a:r>
                      <a:endParaRPr lang="zh-CN" altLang="en-US" sz="2400" b="1" dirty="0">
                        <a:latin typeface="楷体" pitchFamily="49" charset="-122"/>
                        <a:ea typeface="楷体" pitchFamily="49" charset="-122"/>
                      </a:endParaRPr>
                    </a:p>
                  </a:txBody>
                  <a:tcPr marT="45710" marB="4571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楷体" pitchFamily="49" charset="-122"/>
                          <a:ea typeface="楷体" pitchFamily="49" charset="-122"/>
                        </a:rPr>
                        <a:t>可控性</a:t>
                      </a:r>
                    </a:p>
                    <a:p>
                      <a:pPr algn="ctr"/>
                      <a:endParaRPr lang="zh-CN" altLang="en-US" sz="2400" b="1" dirty="0">
                        <a:latin typeface="楷体" pitchFamily="49" charset="-122"/>
                        <a:ea typeface="楷体" pitchFamily="49" charset="-122"/>
                      </a:endParaRPr>
                    </a:p>
                  </a:txBody>
                  <a:tcPr marT="45710" marB="4571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楷体" pitchFamily="49" charset="-122"/>
                          <a:ea typeface="楷体" pitchFamily="49" charset="-122"/>
                        </a:rPr>
                        <a:t>负载刚度</a:t>
                      </a:r>
                    </a:p>
                    <a:p>
                      <a:pPr algn="ctr"/>
                      <a:endParaRPr lang="zh-CN" altLang="en-US" sz="2400" b="1" dirty="0">
                        <a:latin typeface="楷体" pitchFamily="49" charset="-122"/>
                        <a:ea typeface="楷体" pitchFamily="49" charset="-122"/>
                      </a:endParaRPr>
                    </a:p>
                  </a:txBody>
                  <a:tcPr marT="45710" marB="45710"/>
                </a:tc>
              </a:tr>
              <a:tr h="719919">
                <a:tc>
                  <a:txBody>
                    <a:bodyPr/>
                    <a:lstStyle/>
                    <a:p>
                      <a:pPr algn="ctr"/>
                      <a:r>
                        <a:rPr lang="zh-CN" altLang="en-US" sz="2400" b="1" dirty="0" smtClean="0">
                          <a:latin typeface="楷体" pitchFamily="49" charset="-122"/>
                          <a:ea typeface="楷体" pitchFamily="49" charset="-122"/>
                        </a:rPr>
                        <a:t>机械传动</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小</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小</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低</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差</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中等</a:t>
                      </a:r>
                      <a:endParaRPr lang="zh-CN" altLang="en-US" sz="2400" b="1" dirty="0">
                        <a:latin typeface="楷体" pitchFamily="49" charset="-122"/>
                        <a:ea typeface="楷体" pitchFamily="49" charset="-122"/>
                      </a:endParaRPr>
                    </a:p>
                  </a:txBody>
                  <a:tcPr marT="45710" marB="45710"/>
                </a:tc>
              </a:tr>
              <a:tr h="719919">
                <a:tc>
                  <a:txBody>
                    <a:bodyPr/>
                    <a:lstStyle/>
                    <a:p>
                      <a:pPr algn="ctr"/>
                      <a:r>
                        <a:rPr lang="zh-CN" altLang="en-US" sz="2400" b="1" dirty="0" smtClean="0">
                          <a:latin typeface="楷体" pitchFamily="49" charset="-122"/>
                          <a:ea typeface="楷体" pitchFamily="49" charset="-122"/>
                        </a:rPr>
                        <a:t>电力传动</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小</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中等</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中等</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中等</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差</a:t>
                      </a:r>
                      <a:endParaRPr lang="zh-CN" altLang="en-US" sz="2400" b="1" dirty="0">
                        <a:latin typeface="楷体" pitchFamily="49" charset="-122"/>
                        <a:ea typeface="楷体" pitchFamily="49" charset="-122"/>
                      </a:endParaRPr>
                    </a:p>
                  </a:txBody>
                  <a:tcPr marT="45710" marB="45710"/>
                </a:tc>
              </a:tr>
              <a:tr h="719919">
                <a:tc>
                  <a:txBody>
                    <a:bodyPr/>
                    <a:lstStyle/>
                    <a:p>
                      <a:pPr algn="ctr"/>
                      <a:r>
                        <a:rPr lang="zh-CN" altLang="en-US" sz="2400" b="1" dirty="0" smtClean="0">
                          <a:latin typeface="楷体" pitchFamily="49" charset="-122"/>
                          <a:ea typeface="楷体" pitchFamily="49" charset="-122"/>
                        </a:rPr>
                        <a:t>机电传动</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小</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中等、大</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中等</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中等、好</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差</a:t>
                      </a:r>
                      <a:endParaRPr lang="zh-CN" altLang="en-US" sz="2400" b="1" dirty="0">
                        <a:latin typeface="楷体" pitchFamily="49" charset="-122"/>
                        <a:ea typeface="楷体" pitchFamily="49" charset="-122"/>
                      </a:endParaRPr>
                    </a:p>
                  </a:txBody>
                  <a:tcPr marT="45710" marB="45710"/>
                </a:tc>
              </a:tr>
              <a:tr h="719919">
                <a:tc>
                  <a:txBody>
                    <a:bodyPr/>
                    <a:lstStyle/>
                    <a:p>
                      <a:pPr algn="ctr"/>
                      <a:r>
                        <a:rPr lang="zh-CN" altLang="en-US" sz="2400" b="1" dirty="0" smtClean="0">
                          <a:latin typeface="楷体" pitchFamily="49" charset="-122"/>
                          <a:ea typeface="楷体" pitchFamily="49" charset="-122"/>
                        </a:rPr>
                        <a:t>气压传动</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中等</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小</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低</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中等</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差</a:t>
                      </a:r>
                      <a:endParaRPr lang="zh-CN" altLang="en-US" sz="2400" b="1" dirty="0">
                        <a:latin typeface="楷体" pitchFamily="49" charset="-122"/>
                        <a:ea typeface="楷体" pitchFamily="49" charset="-122"/>
                      </a:endParaRPr>
                    </a:p>
                  </a:txBody>
                  <a:tcPr marT="45710" marB="45710"/>
                </a:tc>
              </a:tr>
              <a:tr h="719919">
                <a:tc>
                  <a:txBody>
                    <a:bodyPr/>
                    <a:lstStyle/>
                    <a:p>
                      <a:pPr algn="ctr"/>
                      <a:r>
                        <a:rPr lang="zh-CN" altLang="en-US" sz="2400" b="1" dirty="0" smtClean="0">
                          <a:latin typeface="楷体" pitchFamily="49" charset="-122"/>
                          <a:ea typeface="楷体" pitchFamily="49" charset="-122"/>
                        </a:rPr>
                        <a:t>液压传动</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大</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大</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高</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好</a:t>
                      </a:r>
                      <a:endParaRPr lang="zh-CN" altLang="en-US" sz="2400" b="1" dirty="0">
                        <a:latin typeface="楷体" pitchFamily="49" charset="-122"/>
                        <a:ea typeface="楷体" pitchFamily="49" charset="-122"/>
                      </a:endParaRPr>
                    </a:p>
                  </a:txBody>
                  <a:tcPr marT="45710" marB="45710"/>
                </a:tc>
                <a:tc>
                  <a:txBody>
                    <a:bodyPr/>
                    <a:lstStyle/>
                    <a:p>
                      <a:pPr algn="ctr"/>
                      <a:r>
                        <a:rPr lang="zh-CN" altLang="en-US" sz="2400" b="1" dirty="0" smtClean="0">
                          <a:latin typeface="楷体" pitchFamily="49" charset="-122"/>
                          <a:ea typeface="楷体" pitchFamily="49" charset="-122"/>
                        </a:rPr>
                        <a:t>大</a:t>
                      </a:r>
                      <a:endParaRPr lang="zh-CN" altLang="en-US" sz="2400" b="1" dirty="0">
                        <a:latin typeface="楷体" pitchFamily="49" charset="-122"/>
                        <a:ea typeface="楷体" pitchFamily="49" charset="-122"/>
                      </a:endParaRPr>
                    </a:p>
                  </a:txBody>
                  <a:tcPr marT="45710" marB="45710"/>
                </a:tc>
              </a:tr>
            </a:tbl>
          </a:graphicData>
        </a:graphic>
      </p:graphicFrame>
      <p:sp>
        <p:nvSpPr>
          <p:cNvPr id="18485" name="矩形 2"/>
          <p:cNvSpPr>
            <a:spLocks noChangeArrowheads="1"/>
          </p:cNvSpPr>
          <p:nvPr/>
        </p:nvSpPr>
        <p:spPr bwMode="auto">
          <a:xfrm>
            <a:off x="0" y="-94593"/>
            <a:ext cx="9144000" cy="13843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endParaRPr lang="en-US" altLang="zh-CN" sz="2000" b="1">
              <a:latin typeface="楷体" panose="02010609060101010101" pitchFamily="49" charset="-122"/>
              <a:ea typeface="楷体" panose="02010609060101010101" pitchFamily="49" charset="-122"/>
            </a:endParaRPr>
          </a:p>
          <a:p>
            <a:pPr algn="ctr" eaLnBrk="1" hangingPunct="1">
              <a:spcBef>
                <a:spcPct val="0"/>
              </a:spcBef>
              <a:buClrTx/>
              <a:buSzTx/>
              <a:buFontTx/>
              <a:buNone/>
            </a:pPr>
            <a:r>
              <a:rPr lang="zh-CN" altLang="en-US" sz="3200" b="1">
                <a:latin typeface="楷体" panose="02010609060101010101" pitchFamily="49" charset="-122"/>
                <a:ea typeface="楷体" panose="02010609060101010101" pitchFamily="49" charset="-122"/>
              </a:rPr>
              <a:t>各种传动方式的主要传动特性比较</a:t>
            </a:r>
            <a:endParaRPr lang="en-US" altLang="zh-CN" sz="3200" b="1">
              <a:latin typeface="楷体" panose="02010609060101010101" pitchFamily="49" charset="-122"/>
              <a:ea typeface="楷体" panose="02010609060101010101" pitchFamily="49" charset="-122"/>
            </a:endParaRPr>
          </a:p>
          <a:p>
            <a:pPr algn="ctr" eaLnBrk="1" hangingPunct="1">
              <a:spcBef>
                <a:spcPct val="0"/>
              </a:spcBef>
              <a:buClrTx/>
              <a:buSzTx/>
              <a:buFontTx/>
              <a:buNone/>
            </a:pPr>
            <a:endParaRPr lang="zh-CN" altLang="en-US" sz="3200" b="1">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title" idx="4294967295"/>
          </p:nvPr>
        </p:nvSpPr>
        <p:spPr>
          <a:xfrm>
            <a:off x="2051050" y="765175"/>
            <a:ext cx="7486650" cy="2016125"/>
          </a:xfrm>
        </p:spPr>
        <p:txBody>
          <a:bodyPr/>
          <a:lstStyle/>
          <a:p>
            <a:pPr eaLnBrk="1" hangingPunct="1"/>
            <a:r>
              <a:rPr lang="en-US" altLang="zh-CN" sz="3200" b="1" smtClean="0">
                <a:solidFill>
                  <a:schemeClr val="tx1"/>
                </a:solidFill>
                <a:latin typeface="楷体" panose="02010609060101010101" pitchFamily="49" charset="-122"/>
                <a:ea typeface="楷体" panose="02010609060101010101" pitchFamily="49" charset="-122"/>
              </a:rPr>
              <a:t>2</a:t>
            </a:r>
            <a:r>
              <a:rPr lang="zh-CN" altLang="en-US" sz="3200" b="1" smtClean="0">
                <a:solidFill>
                  <a:schemeClr val="tx1"/>
                </a:solidFill>
                <a:latin typeface="楷体" panose="02010609060101010101" pitchFamily="49" charset="-122"/>
                <a:ea typeface="楷体" panose="02010609060101010101" pitchFamily="49" charset="-122"/>
              </a:rPr>
              <a:t>、液压传动的应用</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idx="1"/>
          </p:nvPr>
        </p:nvSpPr>
        <p:spPr>
          <a:xfrm>
            <a:off x="0" y="0"/>
            <a:ext cx="9144000" cy="981075"/>
          </a:xfrm>
          <a:solidFill>
            <a:schemeClr val="bg2"/>
          </a:solidFill>
          <a:ln>
            <a:solidFill>
              <a:schemeClr val="tx2"/>
            </a:solidFill>
            <a:miter lim="800000"/>
            <a:headEnd/>
            <a:tailEnd/>
          </a:ln>
        </p:spPr>
        <p:txBody>
          <a:bodyPr/>
          <a:lstStyle/>
          <a:p>
            <a:pPr marL="1168400" lvl="1" indent="-711200" algn="ctr" eaLnBrk="1" hangingPunct="1">
              <a:lnSpc>
                <a:spcPct val="210000"/>
              </a:lnSpc>
              <a:buFontTx/>
              <a:buNone/>
            </a:pPr>
            <a:r>
              <a:rPr lang="zh-CN" altLang="en-US" sz="3200" b="1" smtClean="0">
                <a:latin typeface="楷体" panose="02010609060101010101" pitchFamily="49" charset="-122"/>
                <a:ea typeface="楷体" panose="02010609060101010101" pitchFamily="49" charset="-122"/>
              </a:rPr>
              <a:t>液压传动在工程领域的应用</a:t>
            </a:r>
            <a:endParaRPr lang="en-US" altLang="zh-CN" sz="3200" b="1" smtClean="0">
              <a:latin typeface="楷体" panose="02010609060101010101" pitchFamily="49" charset="-122"/>
              <a:ea typeface="楷体" panose="02010609060101010101" pitchFamily="49" charset="-122"/>
            </a:endParaRPr>
          </a:p>
        </p:txBody>
      </p:sp>
      <p:graphicFrame>
        <p:nvGraphicFramePr>
          <p:cNvPr id="22592" name="Group 64"/>
          <p:cNvGraphicFramePr>
            <a:graphicFrameLocks noGrp="1"/>
          </p:cNvGraphicFramePr>
          <p:nvPr/>
        </p:nvGraphicFramePr>
        <p:xfrm>
          <a:off x="1116013" y="1268413"/>
          <a:ext cx="7162800" cy="5237167"/>
        </p:xfrm>
        <a:graphic>
          <a:graphicData uri="http://schemas.openxmlformats.org/drawingml/2006/table">
            <a:tbl>
              <a:tblPr/>
              <a:tblGrid>
                <a:gridCol w="1970088"/>
                <a:gridCol w="5192712"/>
              </a:tblGrid>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rPr>
                        <a:t>行业名称</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rPr>
                        <a:t>应用场所举例</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机床工业</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自动车床</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、组合机床、数控机床</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工程机械</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rPr>
                        <a:t>挖掘机</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、装载机、推土机、压路机、铲运机</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起重运输机械</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叉车</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、龙门吊、装卸机械、皮带运输机</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矿山机械</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凿岩机</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、开采机、破碎机、提升机，液压支架</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建筑机械</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打桩机</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、液压千斤顶、平地机</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农业机械</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联合收割机</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、拖拉机、农具悬挂系统</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冶金机械</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压力机</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、轧钢机、电炉炉顶及电极升降机</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轻工机械</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注塑机</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、打包机、校直机、橡胶硫化机、造纸机</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汽车工业</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平板车</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、自卸式小车、高空作业车、汽车转向器</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智能机械</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机器人</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、折臂式小汽车装卸器、模拟驾驶舱</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航空</a:t>
                      </a:r>
                      <a:r>
                        <a:rPr kumimoji="0" lang="zh-CN" altLang="en-US" sz="1800" b="1" i="0" u="none" strike="noStrike" cap="none" normalizeH="0" baseline="0" smtClean="0">
                          <a:ln>
                            <a:noFill/>
                          </a:ln>
                          <a:solidFill>
                            <a:schemeClr val="tx1"/>
                          </a:solidFill>
                          <a:effectLst/>
                          <a:latin typeface="宋体" pitchFamily="2" charset="-122"/>
                          <a:ea typeface="宋体" pitchFamily="2" charset="-122"/>
                        </a:rPr>
                        <a:t>、</a:t>
                      </a: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航天工业</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宋体" pitchFamily="2" charset="-122"/>
                          <a:ea typeface="宋体" pitchFamily="2" charset="-122"/>
                        </a:rPr>
                        <a:t>飞机起落架、舱门等</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285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smtClean="0">
                          <a:ln>
                            <a:noFill/>
                          </a:ln>
                          <a:solidFill>
                            <a:schemeClr val="tx1"/>
                          </a:solidFill>
                          <a:effectLst/>
                          <a:latin typeface="Times New Roman" pitchFamily="18" charset="0"/>
                          <a:ea typeface="宋体" pitchFamily="2" charset="-122"/>
                        </a:rPr>
                        <a:t>军事工业</a:t>
                      </a:r>
                    </a:p>
                  </a:txBody>
                  <a:tcPr marT="45714" marB="4571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zh-CN" altLang="en-US" sz="1800" b="1" i="0" u="none" strike="noStrike" cap="none" normalizeH="0" baseline="0" dirty="0" smtClean="0">
                          <a:ln>
                            <a:noFill/>
                          </a:ln>
                          <a:solidFill>
                            <a:schemeClr val="tx1"/>
                          </a:solidFill>
                          <a:effectLst/>
                          <a:latin typeface="Times New Roman" pitchFamily="18" charset="0"/>
                          <a:ea typeface="宋体" pitchFamily="2" charset="-122"/>
                        </a:rPr>
                        <a:t>舰艇用炮塔转位器</a:t>
                      </a:r>
                      <a:r>
                        <a:rPr kumimoji="0" lang="zh-CN" altLang="en-US" sz="1800" b="1" i="0" u="none" strike="noStrike" cap="none" normalizeH="0" baseline="0" dirty="0" smtClean="0">
                          <a:ln>
                            <a:noFill/>
                          </a:ln>
                          <a:solidFill>
                            <a:schemeClr val="tx1"/>
                          </a:solidFill>
                          <a:effectLst/>
                          <a:latin typeface="宋体" pitchFamily="2" charset="-122"/>
                          <a:ea typeface="宋体" pitchFamily="2" charset="-122"/>
                        </a:rPr>
                        <a:t>、高炮瞄准系统、雷达转向器</a:t>
                      </a:r>
                    </a:p>
                  </a:txBody>
                  <a:tcPr marT="45714" marB="4571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0" y="0"/>
            <a:ext cx="9144000" cy="1016000"/>
          </a:xfrm>
          <a:prstGeom prst="rect">
            <a:avLst/>
          </a:prstGeom>
          <a:solidFill>
            <a:schemeClr val="bg2"/>
          </a:solidFill>
          <a:ln w="9525">
            <a:solidFill>
              <a:schemeClr val="tx1"/>
            </a:solidFill>
            <a:miter lim="800000"/>
            <a:headEnd/>
            <a:tailEnd/>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endParaRPr lang="en-US" altLang="zh-CN" sz="800" b="1">
              <a:latin typeface="楷体" panose="02010609060101010101" pitchFamily="49" charset="-122"/>
              <a:ea typeface="楷体" panose="02010609060101010101" pitchFamily="49" charset="-122"/>
            </a:endParaRPr>
          </a:p>
          <a:p>
            <a:pPr algn="ctr" eaLnBrk="1" hangingPunct="1">
              <a:spcBef>
                <a:spcPct val="0"/>
              </a:spcBef>
              <a:buClrTx/>
              <a:buSzTx/>
              <a:buFontTx/>
              <a:buNone/>
            </a:pPr>
            <a:r>
              <a:rPr lang="zh-CN" altLang="en-US" sz="3200" b="1">
                <a:latin typeface="楷体" panose="02010609060101010101" pitchFamily="49" charset="-122"/>
                <a:ea typeface="楷体" panose="02010609060101010101" pitchFamily="49" charset="-122"/>
              </a:rPr>
              <a:t>液压传动系统在工程机械上的应用</a:t>
            </a:r>
            <a:endParaRPr lang="en-US" altLang="zh-CN" sz="3200" b="1">
              <a:latin typeface="楷体" panose="02010609060101010101" pitchFamily="49" charset="-122"/>
              <a:ea typeface="楷体" panose="02010609060101010101" pitchFamily="49" charset="-122"/>
            </a:endParaRPr>
          </a:p>
          <a:p>
            <a:pPr algn="ctr" eaLnBrk="1" hangingPunct="1">
              <a:lnSpc>
                <a:spcPct val="200000"/>
              </a:lnSpc>
              <a:spcBef>
                <a:spcPct val="50000"/>
              </a:spcBef>
              <a:buClrTx/>
              <a:buSzTx/>
              <a:buFontTx/>
              <a:buNone/>
            </a:pPr>
            <a:endParaRPr lang="zh-CN" altLang="en-US" sz="800" b="1">
              <a:latin typeface="楷体" panose="02010609060101010101" pitchFamily="49" charset="-122"/>
              <a:ea typeface="楷体" panose="02010609060101010101" pitchFamily="49" charset="-122"/>
            </a:endParaRPr>
          </a:p>
        </p:txBody>
      </p:sp>
      <p:pic>
        <p:nvPicPr>
          <p:cNvPr id="21507" name="Picture 5" descr="1-1-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0300" y="3886200"/>
            <a:ext cx="41148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3" descr="1-1-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733800"/>
            <a:ext cx="38862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descr="1-1-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866900"/>
            <a:ext cx="4191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 Box 6"/>
          <p:cNvSpPr txBox="1">
            <a:spLocks noChangeArrowheads="1"/>
          </p:cNvSpPr>
          <p:nvPr/>
        </p:nvSpPr>
        <p:spPr bwMode="auto">
          <a:xfrm>
            <a:off x="7162800" y="3124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zh-CN" altLang="en-US" sz="2400" b="1">
                <a:solidFill>
                  <a:srgbClr val="FF3300"/>
                </a:solidFill>
                <a:latin typeface="Times New Roman" panose="02020603050405020304" pitchFamily="18" charset="0"/>
              </a:rPr>
              <a:t>采煤机</a:t>
            </a:r>
          </a:p>
        </p:txBody>
      </p:sp>
      <p:sp>
        <p:nvSpPr>
          <p:cNvPr id="21511" name="Text Box 7"/>
          <p:cNvSpPr txBox="1">
            <a:spLocks noChangeArrowheads="1"/>
          </p:cNvSpPr>
          <p:nvPr/>
        </p:nvSpPr>
        <p:spPr bwMode="auto">
          <a:xfrm>
            <a:off x="3927475" y="14097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zh-CN" altLang="en-US" sz="2400" b="1">
                <a:solidFill>
                  <a:srgbClr val="FF3300"/>
                </a:solidFill>
                <a:latin typeface="Times New Roman" panose="02020603050405020304" pitchFamily="18" charset="0"/>
              </a:rPr>
              <a:t>液压支架</a:t>
            </a:r>
          </a:p>
        </p:txBody>
      </p:sp>
      <p:sp>
        <p:nvSpPr>
          <p:cNvPr id="21512" name="Text Box 8"/>
          <p:cNvSpPr txBox="1">
            <a:spLocks noChangeArrowheads="1"/>
          </p:cNvSpPr>
          <p:nvPr/>
        </p:nvSpPr>
        <p:spPr bwMode="auto">
          <a:xfrm>
            <a:off x="381000" y="30480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zh-CN" altLang="en-US" sz="2400" b="1">
                <a:solidFill>
                  <a:srgbClr val="FF3300"/>
                </a:solidFill>
                <a:latin typeface="Times New Roman" panose="02020603050405020304" pitchFamily="18" charset="0"/>
              </a:rPr>
              <a:t>挖掘机</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38100" y="0"/>
            <a:ext cx="9193213" cy="1077913"/>
          </a:xfrm>
          <a:prstGeom prst="rect">
            <a:avLst/>
          </a:prstGeom>
          <a:solidFill>
            <a:schemeClr val="bg2"/>
          </a:solidFill>
          <a:ln w="9525">
            <a:solidFill>
              <a:schemeClr val="tx1"/>
            </a:solidFill>
            <a:miter lim="800000"/>
            <a:headEnd/>
            <a:tailEnd/>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lnSpc>
                <a:spcPct val="200000"/>
              </a:lnSpc>
              <a:spcBef>
                <a:spcPct val="50000"/>
              </a:spcBef>
              <a:buClrTx/>
              <a:buSzTx/>
              <a:buFontTx/>
              <a:buNone/>
            </a:pPr>
            <a:r>
              <a:rPr lang="zh-CN" altLang="en-US" sz="3200" b="1">
                <a:latin typeface="楷体" panose="02010609060101010101" pitchFamily="49" charset="-122"/>
                <a:ea typeface="楷体" panose="02010609060101010101" pitchFamily="49" charset="-122"/>
              </a:rPr>
              <a:t>液压传动系统在工业生产中的应用</a:t>
            </a:r>
          </a:p>
        </p:txBody>
      </p:sp>
      <p:sp>
        <p:nvSpPr>
          <p:cNvPr id="23555" name="Text Box 6"/>
          <p:cNvSpPr txBox="1">
            <a:spLocks noChangeArrowheads="1"/>
          </p:cNvSpPr>
          <p:nvPr/>
        </p:nvSpPr>
        <p:spPr bwMode="auto">
          <a:xfrm>
            <a:off x="5724525" y="5881688"/>
            <a:ext cx="23034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50000"/>
              </a:spcBef>
              <a:buClrTx/>
              <a:buSzTx/>
              <a:buFontTx/>
              <a:buNone/>
            </a:pPr>
            <a:r>
              <a:rPr lang="zh-CN" altLang="en-US" sz="2400" b="1">
                <a:latin typeface="楷体" panose="02010609060101010101" pitchFamily="49" charset="-122"/>
                <a:ea typeface="楷体" panose="02010609060101010101" pitchFamily="49" charset="-122"/>
              </a:rPr>
              <a:t>  液压举升台</a:t>
            </a:r>
          </a:p>
        </p:txBody>
      </p:sp>
      <p:sp>
        <p:nvSpPr>
          <p:cNvPr id="23556" name="Text Box 8"/>
          <p:cNvSpPr txBox="1">
            <a:spLocks noChangeArrowheads="1"/>
          </p:cNvSpPr>
          <p:nvPr/>
        </p:nvSpPr>
        <p:spPr bwMode="auto">
          <a:xfrm>
            <a:off x="727075" y="5697538"/>
            <a:ext cx="25146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50000"/>
              </a:spcBef>
              <a:buClrTx/>
              <a:buSzTx/>
              <a:buFontTx/>
              <a:buNone/>
            </a:pPr>
            <a:r>
              <a:rPr lang="zh-CN" altLang="en-US" sz="2400" b="1">
                <a:latin typeface="楷体" panose="02010609060101010101" pitchFamily="49" charset="-122"/>
                <a:ea typeface="楷体" panose="02010609060101010101" pitchFamily="49" charset="-122"/>
              </a:rPr>
              <a:t>焊接车身的夹紧与支撑装置</a:t>
            </a:r>
          </a:p>
        </p:txBody>
      </p:sp>
      <p:pic>
        <p:nvPicPr>
          <p:cNvPr id="33802" name="Picture 10" descr="PCDV00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2313" y="1524000"/>
            <a:ext cx="4622800"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9" descr="PCDV0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0" y="1524000"/>
            <a:ext cx="4495800"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3802"/>
                                        </p:tgtEl>
                                        <p:attrNameLst>
                                          <p:attrName>style.visibility</p:attrName>
                                        </p:attrNameLst>
                                      </p:cBhvr>
                                      <p:to>
                                        <p:strVal val="visible"/>
                                      </p:to>
                                    </p:set>
                                    <p:animEffect transition="in" filter="dissolve">
                                      <p:cBhvr>
                                        <p:cTn id="7" dur="500"/>
                                        <p:tgtEl>
                                          <p:spTgt spid="33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0" y="-9525"/>
            <a:ext cx="9144000" cy="1200150"/>
          </a:xfrm>
          <a:prstGeom prst="rect">
            <a:avLst/>
          </a:prstGeom>
          <a:solidFill>
            <a:schemeClr val="bg2"/>
          </a:solidFill>
          <a:ln w="9525">
            <a:solidFill>
              <a:schemeClr val="tx1"/>
            </a:solidFill>
            <a:miter lim="800000"/>
            <a:headEnd/>
            <a:tailEnd/>
          </a:ln>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lnSpc>
                <a:spcPct val="200000"/>
              </a:lnSpc>
              <a:spcBef>
                <a:spcPct val="50000"/>
              </a:spcBef>
              <a:buClrTx/>
              <a:buSzTx/>
              <a:buFontTx/>
              <a:buNone/>
            </a:pPr>
            <a:r>
              <a:rPr lang="zh-CN" altLang="en-US" sz="3200" b="1">
                <a:latin typeface="楷体" panose="02010609060101010101" pitchFamily="49" charset="-122"/>
                <a:ea typeface="楷体" panose="02010609060101010101" pitchFamily="49" charset="-122"/>
              </a:rPr>
              <a:t>大型工程领域中的液压传动系统</a:t>
            </a:r>
            <a:endParaRPr lang="en-US" altLang="zh-CN" sz="3200" b="1">
              <a:latin typeface="楷体" panose="02010609060101010101" pitchFamily="49" charset="-122"/>
              <a:ea typeface="楷体" panose="02010609060101010101" pitchFamily="49" charset="-122"/>
            </a:endParaRPr>
          </a:p>
          <a:p>
            <a:pPr algn="ctr" eaLnBrk="1" hangingPunct="1">
              <a:spcBef>
                <a:spcPct val="0"/>
              </a:spcBef>
              <a:buClrTx/>
              <a:buSzTx/>
              <a:buFontTx/>
              <a:buNone/>
            </a:pPr>
            <a:endParaRPr lang="zh-CN" altLang="en-US" sz="800" b="1">
              <a:latin typeface="楷体" panose="02010609060101010101" pitchFamily="49" charset="-122"/>
              <a:ea typeface="楷体" panose="02010609060101010101" pitchFamily="49" charset="-122"/>
            </a:endParaRPr>
          </a:p>
        </p:txBody>
      </p:sp>
      <p:pic>
        <p:nvPicPr>
          <p:cNvPr id="24579" name="Picture 7" descr="1-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00213"/>
            <a:ext cx="4495800"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8" descr="1-1-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700213"/>
            <a:ext cx="426720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title" idx="4294967295"/>
          </p:nvPr>
        </p:nvSpPr>
        <p:spPr>
          <a:xfrm>
            <a:off x="2484438" y="908050"/>
            <a:ext cx="7486650" cy="2016125"/>
          </a:xfrm>
        </p:spPr>
        <p:txBody>
          <a:bodyPr/>
          <a:lstStyle/>
          <a:p>
            <a:pPr eaLnBrk="1" hangingPunct="1"/>
            <a:r>
              <a:rPr lang="en-US" altLang="zh-CN" sz="3200" b="1" smtClean="0">
                <a:solidFill>
                  <a:schemeClr val="tx1"/>
                </a:solidFill>
                <a:latin typeface="楷体" panose="02010609060101010101" pitchFamily="49" charset="-122"/>
                <a:ea typeface="楷体" panose="02010609060101010101" pitchFamily="49" charset="-122"/>
              </a:rPr>
              <a:t>3</a:t>
            </a:r>
            <a:r>
              <a:rPr lang="zh-CN" altLang="en-US" sz="3200" b="1" smtClean="0">
                <a:solidFill>
                  <a:schemeClr val="tx1"/>
                </a:solidFill>
                <a:latin typeface="楷体" panose="02010609060101010101" pitchFamily="49" charset="-122"/>
                <a:ea typeface="楷体" panose="02010609060101010101" pitchFamily="49" charset="-122"/>
              </a:rPr>
              <a:t>、液压传动的发展史</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idx="4294967295"/>
          </p:nvPr>
        </p:nvSpPr>
        <p:spPr>
          <a:xfrm>
            <a:off x="1763713" y="476250"/>
            <a:ext cx="7486650" cy="2016125"/>
          </a:xfrm>
        </p:spPr>
        <p:txBody>
          <a:bodyPr/>
          <a:lstStyle/>
          <a:p>
            <a:pPr eaLnBrk="1" hangingPunct="1"/>
            <a:r>
              <a:rPr lang="zh-CN" altLang="en-US" sz="3200" b="1" smtClean="0">
                <a:solidFill>
                  <a:schemeClr val="tx1"/>
                </a:solidFill>
                <a:latin typeface="楷体" panose="02010609060101010101" pitchFamily="49" charset="-122"/>
                <a:ea typeface="楷体" panose="02010609060101010101" pitchFamily="49" charset="-122"/>
              </a:rPr>
              <a:t>五、液压传动的特点与应用</a:t>
            </a:r>
          </a:p>
        </p:txBody>
      </p:sp>
      <p:sp>
        <p:nvSpPr>
          <p:cNvPr id="8195" name="矩形 1"/>
          <p:cNvSpPr>
            <a:spLocks noChangeArrowheads="1"/>
          </p:cNvSpPr>
          <p:nvPr/>
        </p:nvSpPr>
        <p:spPr bwMode="auto">
          <a:xfrm>
            <a:off x="2555875" y="3195638"/>
            <a:ext cx="3433763"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lnSpc>
                <a:spcPct val="150000"/>
              </a:lnSpc>
              <a:spcBef>
                <a:spcPct val="0"/>
              </a:spcBef>
              <a:buClrTx/>
              <a:buSzTx/>
              <a:buFontTx/>
              <a:buNone/>
            </a:pPr>
            <a:r>
              <a:rPr lang="en-US" altLang="zh-CN" sz="2400" b="1">
                <a:latin typeface="楷体" panose="02010609060101010101" pitchFamily="49" charset="-122"/>
                <a:ea typeface="楷体" panose="02010609060101010101" pitchFamily="49" charset="-122"/>
              </a:rPr>
              <a:t>1</a:t>
            </a:r>
            <a:r>
              <a:rPr lang="zh-CN" altLang="en-US" sz="2400" b="1">
                <a:latin typeface="楷体" panose="02010609060101010101" pitchFamily="49" charset="-122"/>
                <a:ea typeface="楷体" panose="02010609060101010101" pitchFamily="49" charset="-122"/>
              </a:rPr>
              <a:t>、液压传动的特点</a:t>
            </a:r>
            <a:endParaRPr lang="en-US" altLang="zh-CN" sz="2400" b="1">
              <a:latin typeface="楷体" panose="02010609060101010101" pitchFamily="49" charset="-122"/>
              <a:ea typeface="楷体" panose="02010609060101010101" pitchFamily="49" charset="-122"/>
            </a:endParaRPr>
          </a:p>
          <a:p>
            <a:pPr eaLnBrk="1" hangingPunct="1">
              <a:lnSpc>
                <a:spcPct val="150000"/>
              </a:lnSpc>
              <a:spcBef>
                <a:spcPct val="0"/>
              </a:spcBef>
              <a:buClrTx/>
              <a:buSzTx/>
              <a:buFontTx/>
              <a:buNone/>
            </a:pPr>
            <a:r>
              <a:rPr lang="en-US" altLang="zh-CN" sz="2400" b="1">
                <a:latin typeface="楷体" panose="02010609060101010101" pitchFamily="49" charset="-122"/>
                <a:ea typeface="楷体" panose="02010609060101010101" pitchFamily="49" charset="-122"/>
              </a:rPr>
              <a:t>2</a:t>
            </a:r>
            <a:r>
              <a:rPr lang="zh-CN" altLang="en-US" sz="2400" b="1">
                <a:latin typeface="楷体" panose="02010609060101010101" pitchFamily="49" charset="-122"/>
                <a:ea typeface="楷体" panose="02010609060101010101" pitchFamily="49" charset="-122"/>
              </a:rPr>
              <a:t>、液压传动的应用</a:t>
            </a:r>
            <a:endParaRPr lang="en-US" altLang="zh-CN" sz="2400" b="1">
              <a:latin typeface="楷体" panose="02010609060101010101" pitchFamily="49" charset="-122"/>
              <a:ea typeface="楷体" panose="02010609060101010101" pitchFamily="49" charset="-122"/>
            </a:endParaRPr>
          </a:p>
          <a:p>
            <a:pPr eaLnBrk="1" hangingPunct="1">
              <a:lnSpc>
                <a:spcPct val="150000"/>
              </a:lnSpc>
              <a:spcBef>
                <a:spcPct val="0"/>
              </a:spcBef>
              <a:buClrTx/>
              <a:buSzTx/>
              <a:buFontTx/>
              <a:buNone/>
            </a:pPr>
            <a:r>
              <a:rPr lang="en-US" altLang="zh-CN" sz="2400" b="1">
                <a:latin typeface="楷体" panose="02010609060101010101" pitchFamily="49" charset="-122"/>
                <a:ea typeface="楷体" panose="02010609060101010101" pitchFamily="49" charset="-122"/>
              </a:rPr>
              <a:t>3</a:t>
            </a:r>
            <a:r>
              <a:rPr lang="zh-CN" altLang="en-US" sz="2400" b="1">
                <a:latin typeface="楷体" panose="02010609060101010101" pitchFamily="49" charset="-122"/>
                <a:ea typeface="楷体" panose="02010609060101010101" pitchFamily="49" charset="-122"/>
              </a:rPr>
              <a:t>、液压传动的发展史</a:t>
            </a:r>
            <a:endParaRPr lang="en-US" altLang="zh-CN" sz="2400" b="1">
              <a:latin typeface="楷体" panose="02010609060101010101" pitchFamily="49" charset="-122"/>
              <a:ea typeface="楷体" panose="02010609060101010101" pitchFamily="49" charset="-122"/>
            </a:endParaRPr>
          </a:p>
          <a:p>
            <a:pPr eaLnBrk="1" hangingPunct="1">
              <a:lnSpc>
                <a:spcPct val="150000"/>
              </a:lnSpc>
              <a:spcBef>
                <a:spcPct val="0"/>
              </a:spcBef>
              <a:buClrTx/>
              <a:buSzTx/>
              <a:buFontTx/>
              <a:buNone/>
            </a:pPr>
            <a:r>
              <a:rPr lang="en-US" altLang="zh-CN" sz="2400" b="1">
                <a:latin typeface="楷体" panose="02010609060101010101" pitchFamily="49" charset="-122"/>
                <a:ea typeface="楷体" panose="02010609060101010101" pitchFamily="49" charset="-122"/>
              </a:rPr>
              <a:t>4</a:t>
            </a:r>
            <a:r>
              <a:rPr lang="zh-CN" altLang="en-US" sz="2400" b="1">
                <a:latin typeface="楷体" panose="02010609060101010101" pitchFamily="49" charset="-122"/>
                <a:ea typeface="楷体" panose="02010609060101010101" pitchFamily="49" charset="-122"/>
              </a:rPr>
              <a:t>、液压传动的发展方向</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idx="1"/>
          </p:nvPr>
        </p:nvSpPr>
        <p:spPr>
          <a:xfrm>
            <a:off x="1403350" y="1916113"/>
            <a:ext cx="6624638" cy="3870325"/>
          </a:xfrm>
        </p:spPr>
        <p:txBody>
          <a:bodyPr/>
          <a:lstStyle/>
          <a:p>
            <a:pPr marL="0" lvl="1" indent="0" eaLnBrk="1" hangingPunct="1">
              <a:lnSpc>
                <a:spcPct val="150000"/>
              </a:lnSpc>
              <a:spcBef>
                <a:spcPct val="0"/>
              </a:spcBef>
              <a:buFontTx/>
              <a:buNone/>
            </a:pPr>
            <a:r>
              <a:rPr lang="zh-CN" altLang="en-US" sz="2800" b="1" smtClean="0"/>
              <a:t>        </a:t>
            </a:r>
            <a:r>
              <a:rPr lang="zh-CN" altLang="en-US" b="1" smtClean="0">
                <a:latin typeface="楷体" panose="02010609060101010101" pitchFamily="49" charset="-122"/>
                <a:ea typeface="楷体" panose="02010609060101010101" pitchFamily="49" charset="-122"/>
              </a:rPr>
              <a:t>液压传动从第一台水压机的发明（</a:t>
            </a:r>
            <a:r>
              <a:rPr lang="en-US" altLang="zh-CN" b="1" smtClean="0">
                <a:latin typeface="楷体" panose="02010609060101010101" pitchFamily="49" charset="-122"/>
                <a:ea typeface="楷体" panose="02010609060101010101" pitchFamily="49" charset="-122"/>
              </a:rPr>
              <a:t>1795</a:t>
            </a:r>
            <a:r>
              <a:rPr lang="zh-CN" altLang="en-US" b="1" smtClean="0">
                <a:latin typeface="楷体" panose="02010609060101010101" pitchFamily="49" charset="-122"/>
                <a:ea typeface="楷体" panose="02010609060101010101" pitchFamily="49" charset="-122"/>
              </a:rPr>
              <a:t>年）至今已有三百多年的历史。</a:t>
            </a:r>
            <a:endParaRPr lang="en-US" altLang="zh-CN" b="1" smtClean="0">
              <a:latin typeface="楷体" panose="02010609060101010101" pitchFamily="49" charset="-122"/>
              <a:ea typeface="楷体" panose="02010609060101010101" pitchFamily="49" charset="-122"/>
            </a:endParaRPr>
          </a:p>
          <a:p>
            <a:pPr marL="0" lvl="1" indent="0" eaLnBrk="1" hangingPunct="1">
              <a:lnSpc>
                <a:spcPct val="150000"/>
              </a:lnSpc>
              <a:spcBef>
                <a:spcPct val="0"/>
              </a:spcBef>
              <a:buFontTx/>
              <a:buNone/>
            </a:pPr>
            <a:r>
              <a:rPr lang="en-US" altLang="zh-CN" b="1" smtClean="0">
                <a:latin typeface="楷体" panose="02010609060101010101" pitchFamily="49" charset="-122"/>
                <a:ea typeface="楷体" panose="02010609060101010101" pitchFamily="49" charset="-122"/>
              </a:rPr>
              <a:t>    </a:t>
            </a:r>
            <a:r>
              <a:rPr lang="zh-CN" altLang="en-US" b="1" smtClean="0">
                <a:latin typeface="楷体" panose="02010609060101010101" pitchFamily="49" charset="-122"/>
                <a:ea typeface="楷体" panose="02010609060101010101" pitchFamily="49" charset="-122"/>
              </a:rPr>
              <a:t>在这三百年中，随着液压元件和控制技术的不断发明和创新，液压传动技术得到不断的提高，广泛应用于越来越多的领域。</a:t>
            </a:r>
            <a:endParaRPr lang="en-US" altLang="zh-CN" b="1" smtClean="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
          <p:cNvSpPr>
            <a:spLocks noChangeArrowheads="1"/>
          </p:cNvSpPr>
          <p:nvPr/>
        </p:nvSpPr>
        <p:spPr bwMode="auto">
          <a:xfrm>
            <a:off x="1222375" y="1916113"/>
            <a:ext cx="67691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eaLnBrk="1" hangingPunct="1">
              <a:lnSpc>
                <a:spcPct val="150000"/>
              </a:lnSpc>
              <a:spcBef>
                <a:spcPts val="1500"/>
              </a:spcBef>
              <a:buClrTx/>
              <a:buSzTx/>
              <a:buFontTx/>
              <a:buNone/>
            </a:pPr>
            <a:r>
              <a:rPr lang="en-US" altLang="zh-CN" b="1">
                <a:latin typeface="楷体" panose="02010609060101010101" pitchFamily="49" charset="-122"/>
                <a:ea typeface="楷体" panose="02010609060101010101" pitchFamily="49" charset="-122"/>
              </a:rPr>
              <a:t>    ① 1650</a:t>
            </a:r>
            <a:r>
              <a:rPr lang="zh-CN" altLang="en-US" b="1">
                <a:latin typeface="楷体" panose="02010609060101010101" pitchFamily="49" charset="-122"/>
                <a:ea typeface="楷体" panose="02010609060101010101" pitchFamily="49" charset="-122"/>
              </a:rPr>
              <a:t>年法国科学家帕斯卡提出了封闭静止液体的压力传递原理。</a:t>
            </a:r>
          </a:p>
          <a:p>
            <a:pPr marL="0" lvl="1" eaLnBrk="1" hangingPunct="1">
              <a:lnSpc>
                <a:spcPct val="150000"/>
              </a:lnSpc>
              <a:spcBef>
                <a:spcPts val="1500"/>
              </a:spcBef>
              <a:buClrTx/>
              <a:buSzTx/>
              <a:buFontTx/>
              <a:buNone/>
            </a:pPr>
            <a:r>
              <a:rPr lang="en-US" altLang="zh-CN" b="1">
                <a:latin typeface="楷体" panose="02010609060101010101" pitchFamily="49" charset="-122"/>
                <a:ea typeface="楷体" panose="02010609060101010101" pitchFamily="49" charset="-122"/>
              </a:rPr>
              <a:t>    ② 1686</a:t>
            </a:r>
            <a:r>
              <a:rPr lang="zh-CN" altLang="en-US" b="1">
                <a:latin typeface="楷体" panose="02010609060101010101" pitchFamily="49" charset="-122"/>
                <a:ea typeface="楷体" panose="02010609060101010101" pitchFamily="49" charset="-122"/>
              </a:rPr>
              <a:t>年牛顿提出了描述粘性液体相对运动的内摩擦定律。</a:t>
            </a:r>
          </a:p>
          <a:p>
            <a:pPr marL="0" lvl="1" eaLnBrk="1" hangingPunct="1">
              <a:lnSpc>
                <a:spcPct val="150000"/>
              </a:lnSpc>
              <a:spcBef>
                <a:spcPts val="1500"/>
              </a:spcBef>
              <a:buClrTx/>
              <a:buSzTx/>
              <a:buFontTx/>
              <a:buNone/>
            </a:pPr>
            <a:r>
              <a:rPr lang="en-US" altLang="zh-CN" b="1">
                <a:latin typeface="楷体" panose="02010609060101010101" pitchFamily="49" charset="-122"/>
                <a:ea typeface="楷体" panose="02010609060101010101" pitchFamily="49" charset="-122"/>
              </a:rPr>
              <a:t>    </a:t>
            </a:r>
            <a:r>
              <a:rPr lang="zh-CN" altLang="zh-CN" b="1">
                <a:latin typeface="楷体" panose="02010609060101010101" pitchFamily="49" charset="-122"/>
                <a:ea typeface="楷体" panose="02010609060101010101" pitchFamily="49" charset="-122"/>
              </a:rPr>
              <a:t>③</a:t>
            </a:r>
            <a:r>
              <a:rPr lang="en-US" altLang="zh-CN" b="1">
                <a:latin typeface="楷体" panose="02010609060101010101" pitchFamily="49" charset="-122"/>
                <a:ea typeface="楷体" panose="02010609060101010101" pitchFamily="49" charset="-122"/>
              </a:rPr>
              <a:t> </a:t>
            </a:r>
            <a:r>
              <a:rPr lang="zh-CN" altLang="en-US" b="1">
                <a:latin typeface="楷体" panose="02010609060101010101" pitchFamily="49" charset="-122"/>
                <a:ea typeface="楷体" panose="02010609060101010101" pitchFamily="49" charset="-122"/>
              </a:rPr>
              <a:t>到1</a:t>
            </a:r>
            <a:r>
              <a:rPr lang="en-US" altLang="zh-CN" b="1">
                <a:latin typeface="楷体" panose="02010609060101010101" pitchFamily="49" charset="-122"/>
                <a:ea typeface="楷体" panose="02010609060101010101" pitchFamily="49" charset="-122"/>
              </a:rPr>
              <a:t>8</a:t>
            </a:r>
            <a:r>
              <a:rPr lang="zh-CN" altLang="en-US" b="1">
                <a:latin typeface="楷体" panose="02010609060101010101" pitchFamily="49" charset="-122"/>
                <a:ea typeface="楷体" panose="02010609060101010101" pitchFamily="49" charset="-122"/>
              </a:rPr>
              <a:t>世纪流体力学的两个重要定律</a:t>
            </a:r>
            <a:r>
              <a:rPr lang="en-US" altLang="zh-CN" b="1">
                <a:latin typeface="楷体" panose="02010609060101010101" pitchFamily="49" charset="-122"/>
                <a:ea typeface="楷体" panose="02010609060101010101" pitchFamily="49" charset="-122"/>
              </a:rPr>
              <a:t>—</a:t>
            </a:r>
            <a:r>
              <a:rPr lang="zh-CN" altLang="en-US" b="1">
                <a:latin typeface="楷体" panose="02010609060101010101" pitchFamily="49" charset="-122"/>
                <a:ea typeface="楷体" panose="02010609060101010101" pitchFamily="49" charset="-122"/>
              </a:rPr>
              <a:t>连续性方程和伯努利方程相续建立。</a:t>
            </a:r>
            <a:endParaRPr lang="en-US" altLang="zh-CN" b="1">
              <a:latin typeface="楷体" panose="02010609060101010101" pitchFamily="49" charset="-122"/>
              <a:ea typeface="楷体" panose="02010609060101010101" pitchFamily="49" charset="-122"/>
            </a:endParaRPr>
          </a:p>
        </p:txBody>
      </p:sp>
      <p:sp>
        <p:nvSpPr>
          <p:cNvPr id="27651" name="矩形 1"/>
          <p:cNvSpPr>
            <a:spLocks noChangeArrowheads="1"/>
          </p:cNvSpPr>
          <p:nvPr/>
        </p:nvSpPr>
        <p:spPr bwMode="auto">
          <a:xfrm>
            <a:off x="0" y="0"/>
            <a:ext cx="9144000" cy="1236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algn="ctr" eaLnBrk="1" hangingPunct="1">
              <a:lnSpc>
                <a:spcPct val="110000"/>
              </a:lnSpc>
              <a:spcBef>
                <a:spcPts val="1500"/>
              </a:spcBef>
              <a:spcAft>
                <a:spcPts val="1000"/>
              </a:spcAft>
              <a:buClrTx/>
              <a:buSzTx/>
              <a:buFontTx/>
              <a:buNone/>
            </a:pPr>
            <a:r>
              <a:rPr lang="en-US" altLang="zh-CN" b="1">
                <a:solidFill>
                  <a:srgbClr val="000000"/>
                </a:solidFill>
                <a:latin typeface="Times New Roman" panose="02020603050405020304" pitchFamily="18" charset="0"/>
              </a:rPr>
              <a:t> </a:t>
            </a:r>
            <a:r>
              <a:rPr lang="zh-CN" altLang="en-US" sz="3200" b="1">
                <a:solidFill>
                  <a:srgbClr val="000000"/>
                </a:solidFill>
                <a:latin typeface="楷体" panose="02010609060101010101" pitchFamily="49" charset="-122"/>
                <a:ea typeface="楷体" panose="02010609060101010101" pitchFamily="49" charset="-122"/>
              </a:rPr>
              <a:t>液压传动发展历史回顾</a:t>
            </a:r>
            <a:endParaRPr lang="en-US" altLang="zh-CN" sz="3200" b="1">
              <a:solidFill>
                <a:srgbClr val="000000"/>
              </a:solidFill>
              <a:latin typeface="楷体" panose="02010609060101010101" pitchFamily="49" charset="-122"/>
              <a:ea typeface="楷体" panose="02010609060101010101" pitchFamily="49" charset="-122"/>
            </a:endParaRPr>
          </a:p>
          <a:p>
            <a:pPr marL="0" lvl="1" algn="ctr" eaLnBrk="1" hangingPunct="1">
              <a:lnSpc>
                <a:spcPct val="110000"/>
              </a:lnSpc>
              <a:spcBef>
                <a:spcPct val="0"/>
              </a:spcBef>
              <a:buClrTx/>
              <a:buSzTx/>
              <a:buFontTx/>
              <a:buNone/>
            </a:pPr>
            <a:r>
              <a:rPr lang="zh-CN" altLang="en-US" sz="2800" b="1">
                <a:solidFill>
                  <a:srgbClr val="000000"/>
                </a:solidFill>
                <a:latin typeface="楷体" panose="02010609060101010101" pitchFamily="49" charset="-122"/>
                <a:ea typeface="楷体" panose="02010609060101010101" pitchFamily="49" charset="-122"/>
              </a:rPr>
              <a:t>十七世纪～十九世纪</a:t>
            </a:r>
            <a:endParaRPr lang="en-US" altLang="zh-CN" sz="2800" b="1">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
          <p:cNvSpPr>
            <a:spLocks noChangeArrowheads="1"/>
          </p:cNvSpPr>
          <p:nvPr/>
        </p:nvSpPr>
        <p:spPr bwMode="auto">
          <a:xfrm>
            <a:off x="1042988" y="1844675"/>
            <a:ext cx="7058025"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eaLnBrk="1" hangingPunct="1">
              <a:lnSpc>
                <a:spcPct val="150000"/>
              </a:lnSpc>
              <a:spcBef>
                <a:spcPts val="1500"/>
              </a:spcBef>
              <a:buClrTx/>
              <a:buSzTx/>
              <a:buFontTx/>
              <a:buNone/>
            </a:pPr>
            <a:r>
              <a:rPr lang="en-US" altLang="zh-CN" b="1">
                <a:latin typeface="楷体" panose="02010609060101010101" pitchFamily="49" charset="-122"/>
                <a:ea typeface="楷体" panose="02010609060101010101" pitchFamily="49" charset="-122"/>
              </a:rPr>
              <a:t>    ④ 1796</a:t>
            </a:r>
            <a:r>
              <a:rPr lang="zh-CN" altLang="en-US" b="1">
                <a:latin typeface="楷体" panose="02010609060101010101" pitchFamily="49" charset="-122"/>
                <a:ea typeface="楷体" panose="02010609060101010101" pitchFamily="49" charset="-122"/>
              </a:rPr>
              <a:t>英国约瑟夫 布拉默在伦敦制成了世界上第一台水压机，用于压紧羊毛、纺织原料和榨油等，是现代液压技术的工程应用的起始标志。</a:t>
            </a:r>
            <a:endParaRPr lang="en-US" altLang="zh-CN" b="1">
              <a:latin typeface="楷体" panose="02010609060101010101" pitchFamily="49" charset="-122"/>
              <a:ea typeface="楷体" panose="02010609060101010101" pitchFamily="49" charset="-122"/>
            </a:endParaRPr>
          </a:p>
          <a:p>
            <a:pPr marL="0" lvl="1" eaLnBrk="1" hangingPunct="1">
              <a:lnSpc>
                <a:spcPct val="150000"/>
              </a:lnSpc>
              <a:spcBef>
                <a:spcPts val="1500"/>
              </a:spcBef>
              <a:buClrTx/>
              <a:buSzTx/>
              <a:buFontTx/>
              <a:buNone/>
            </a:pPr>
            <a:r>
              <a:rPr lang="en-US" altLang="zh-CN" b="1">
                <a:latin typeface="楷体" panose="02010609060101010101" pitchFamily="49" charset="-122"/>
                <a:ea typeface="楷体" panose="02010609060101010101" pitchFamily="49" charset="-122"/>
              </a:rPr>
              <a:t>    ⑤ 19</a:t>
            </a:r>
            <a:r>
              <a:rPr lang="zh-CN" altLang="en-US" b="1">
                <a:latin typeface="楷体" panose="02010609060101010101" pitchFamily="49" charset="-122"/>
                <a:ea typeface="楷体" panose="02010609060101010101" pitchFamily="49" charset="-122"/>
              </a:rPr>
              <a:t>世纪后半叶，英国人阿姆斯特让发明了重锤式蓄能器和多种液压机械及液压元件，液压技术迅速发展，用于压力机、起重机等工业场合。</a:t>
            </a:r>
            <a:endParaRPr lang="en-US" altLang="zh-CN" b="1">
              <a:latin typeface="楷体" panose="02010609060101010101" pitchFamily="49" charset="-122"/>
              <a:ea typeface="楷体" panose="02010609060101010101" pitchFamily="49" charset="-122"/>
            </a:endParaRPr>
          </a:p>
        </p:txBody>
      </p:sp>
      <p:sp>
        <p:nvSpPr>
          <p:cNvPr id="28675" name="矩形 1"/>
          <p:cNvSpPr>
            <a:spLocks noChangeArrowheads="1"/>
          </p:cNvSpPr>
          <p:nvPr/>
        </p:nvSpPr>
        <p:spPr bwMode="auto">
          <a:xfrm>
            <a:off x="0" y="0"/>
            <a:ext cx="9144000" cy="1236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algn="ctr" eaLnBrk="1" hangingPunct="1">
              <a:lnSpc>
                <a:spcPct val="110000"/>
              </a:lnSpc>
              <a:spcBef>
                <a:spcPts val="1500"/>
              </a:spcBef>
              <a:spcAft>
                <a:spcPts val="1000"/>
              </a:spcAft>
              <a:buClrTx/>
              <a:buSzTx/>
              <a:buFontTx/>
              <a:buNone/>
            </a:pPr>
            <a:r>
              <a:rPr lang="en-US" altLang="zh-CN" b="1">
                <a:solidFill>
                  <a:srgbClr val="000000"/>
                </a:solidFill>
                <a:latin typeface="Times New Roman" panose="02020603050405020304" pitchFamily="18" charset="0"/>
              </a:rPr>
              <a:t> </a:t>
            </a:r>
            <a:r>
              <a:rPr lang="zh-CN" altLang="en-US" sz="3200" b="1">
                <a:solidFill>
                  <a:srgbClr val="000000"/>
                </a:solidFill>
                <a:latin typeface="楷体" panose="02010609060101010101" pitchFamily="49" charset="-122"/>
                <a:ea typeface="楷体" panose="02010609060101010101" pitchFamily="49" charset="-122"/>
              </a:rPr>
              <a:t>液压传动发展历史回顾</a:t>
            </a:r>
            <a:endParaRPr lang="en-US" altLang="zh-CN" sz="3200" b="1">
              <a:solidFill>
                <a:srgbClr val="000000"/>
              </a:solidFill>
              <a:latin typeface="楷体" panose="02010609060101010101" pitchFamily="49" charset="-122"/>
              <a:ea typeface="楷体" panose="02010609060101010101" pitchFamily="49" charset="-122"/>
            </a:endParaRPr>
          </a:p>
          <a:p>
            <a:pPr marL="0" lvl="1" algn="ctr" eaLnBrk="1" hangingPunct="1">
              <a:lnSpc>
                <a:spcPct val="110000"/>
              </a:lnSpc>
              <a:spcBef>
                <a:spcPct val="0"/>
              </a:spcBef>
              <a:buClrTx/>
              <a:buSzTx/>
              <a:buFontTx/>
              <a:buNone/>
            </a:pPr>
            <a:r>
              <a:rPr lang="zh-CN" altLang="en-US" sz="2800" b="1">
                <a:solidFill>
                  <a:srgbClr val="000000"/>
                </a:solidFill>
                <a:latin typeface="楷体" panose="02010609060101010101" pitchFamily="49" charset="-122"/>
                <a:ea typeface="楷体" panose="02010609060101010101" pitchFamily="49" charset="-122"/>
              </a:rPr>
              <a:t>十七世纪～十九世纪</a:t>
            </a:r>
            <a:endParaRPr lang="en-US" altLang="zh-CN" sz="2800" b="1">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1"/>
          <p:cNvSpPr>
            <a:spLocks noGrp="1"/>
          </p:cNvSpPr>
          <p:nvPr>
            <p:ph type="ctrTitle"/>
          </p:nvPr>
        </p:nvSpPr>
        <p:spPr>
          <a:xfrm>
            <a:off x="533400" y="1371600"/>
            <a:ext cx="7851775" cy="1828800"/>
          </a:xfrm>
        </p:spPr>
        <p:txBody>
          <a:bodyPr/>
          <a:lstStyle/>
          <a:p>
            <a:pPr eaLnBrk="1" fontAlgn="auto" hangingPunct="1">
              <a:spcAft>
                <a:spcPts val="0"/>
              </a:spcAft>
              <a:defRPr/>
            </a:pPr>
            <a:endParaRPr lang="zh-CN" altLang="en-US" smtClean="0"/>
          </a:p>
        </p:txBody>
      </p:sp>
      <p:sp>
        <p:nvSpPr>
          <p:cNvPr id="29699" name="副标题 2"/>
          <p:cNvSpPr>
            <a:spLocks noGrp="1"/>
          </p:cNvSpPr>
          <p:nvPr>
            <p:ph type="subTitle" idx="1"/>
          </p:nvPr>
        </p:nvSpPr>
        <p:spPr>
          <a:xfrm>
            <a:off x="533400" y="3228975"/>
            <a:ext cx="7854950" cy="1752600"/>
          </a:xfrm>
        </p:spPr>
        <p:txBody>
          <a:bodyPr/>
          <a:lstStyle/>
          <a:p>
            <a:pPr marR="0" eaLnBrk="1" hangingPunct="1">
              <a:buFont typeface="Arial" panose="020B0604020202020204" pitchFamily="34" charset="0"/>
              <a:buNone/>
            </a:pPr>
            <a:endParaRPr lang="zh-CN" altLang="en-US" smtClean="0"/>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9144000" cy="611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3" name="矩形 1"/>
          <p:cNvSpPr>
            <a:spLocks noChangeArrowheads="1"/>
          </p:cNvSpPr>
          <p:nvPr/>
        </p:nvSpPr>
        <p:spPr bwMode="auto">
          <a:xfrm>
            <a:off x="2909888" y="6175375"/>
            <a:ext cx="3878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zh-CN" altLang="en-US" sz="2400" b="1">
                <a:latin typeface="楷体" panose="02010609060101010101" pitchFamily="49" charset="-122"/>
                <a:ea typeface="楷体" panose="02010609060101010101" pitchFamily="49" charset="-122"/>
              </a:rPr>
              <a:t>十九世纪末  </a:t>
            </a:r>
            <a:r>
              <a:rPr lang="en-US" altLang="zh-CN" sz="2400" b="1">
                <a:latin typeface="楷体" panose="02010609060101010101" pitchFamily="49" charset="-122"/>
                <a:ea typeface="楷体" panose="02010609060101010101" pitchFamily="49" charset="-122"/>
              </a:rPr>
              <a:t>6000</a:t>
            </a:r>
            <a:r>
              <a:rPr lang="zh-CN" altLang="en-US" sz="2400" b="1">
                <a:latin typeface="楷体" panose="02010609060101010101" pitchFamily="49" charset="-122"/>
                <a:ea typeface="楷体" panose="02010609060101010101" pitchFamily="49" charset="-122"/>
              </a:rPr>
              <a:t>吨水压机</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p:cNvSpPr>
            <a:spLocks noChangeArrowheads="1"/>
          </p:cNvSpPr>
          <p:nvPr/>
        </p:nvSpPr>
        <p:spPr bwMode="auto">
          <a:xfrm>
            <a:off x="1255713" y="1844675"/>
            <a:ext cx="684212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eaLnBrk="1" hangingPunct="1">
              <a:lnSpc>
                <a:spcPct val="150000"/>
              </a:lnSpc>
              <a:spcBef>
                <a:spcPct val="0"/>
              </a:spcBef>
              <a:buClrTx/>
              <a:buSzTx/>
              <a:buFontTx/>
              <a:buNone/>
            </a:pPr>
            <a:r>
              <a:rPr lang="zh-CN" altLang="en-US" b="1">
                <a:latin typeface="宋体" panose="02010600030101010101" pitchFamily="2" charset="-122"/>
              </a:rPr>
              <a:t>    ① </a:t>
            </a:r>
            <a:r>
              <a:rPr lang="en-US" altLang="zh-CN" b="1">
                <a:latin typeface="楷体" panose="02010609060101010101" pitchFamily="49" charset="-122"/>
                <a:ea typeface="楷体" panose="02010609060101010101" pitchFamily="49" charset="-122"/>
              </a:rPr>
              <a:t>1905</a:t>
            </a:r>
            <a:r>
              <a:rPr lang="zh-CN" altLang="en-US" b="1">
                <a:latin typeface="楷体" panose="02010609060101010101" pitchFamily="49" charset="-122"/>
                <a:ea typeface="楷体" panose="02010609060101010101" pitchFamily="49" charset="-122"/>
              </a:rPr>
              <a:t>年美国人詹尼（</a:t>
            </a:r>
            <a:r>
              <a:rPr lang="en-US" altLang="zh-CN" b="1">
                <a:latin typeface="楷体" panose="02010609060101010101" pitchFamily="49" charset="-122"/>
                <a:ea typeface="楷体" panose="02010609060101010101" pitchFamily="49" charset="-122"/>
              </a:rPr>
              <a:t>Janney</a:t>
            </a:r>
            <a:r>
              <a:rPr lang="zh-CN" altLang="en-US" b="1">
                <a:latin typeface="楷体" panose="02010609060101010101" pitchFamily="49" charset="-122"/>
                <a:ea typeface="楷体" panose="02010609060101010101" pitchFamily="49" charset="-122"/>
              </a:rPr>
              <a:t>）设计制造了第一台液压柱塞泵及有其驱动的油压传动装置，制成了液压转塔，</a:t>
            </a:r>
            <a:r>
              <a:rPr lang="en-US" altLang="zh-CN" b="1">
                <a:latin typeface="楷体" panose="02010609060101010101" pitchFamily="49" charset="-122"/>
                <a:ea typeface="楷体" panose="02010609060101010101" pitchFamily="49" charset="-122"/>
              </a:rPr>
              <a:t>1906</a:t>
            </a:r>
            <a:r>
              <a:rPr lang="zh-CN" altLang="en-US" b="1">
                <a:latin typeface="楷体" panose="02010609060101010101" pitchFamily="49" charset="-122"/>
                <a:ea typeface="楷体" panose="02010609060101010101" pitchFamily="49" charset="-122"/>
              </a:rPr>
              <a:t>年以油液为工作介质的液压传动装置首先用于海军战舰的炮塔俯仰装置。</a:t>
            </a:r>
            <a:endParaRPr lang="en-US" altLang="zh-CN" b="1">
              <a:latin typeface="楷体" panose="02010609060101010101" pitchFamily="49" charset="-122"/>
              <a:ea typeface="楷体" panose="02010609060101010101" pitchFamily="49" charset="-122"/>
            </a:endParaRPr>
          </a:p>
          <a:p>
            <a:pPr marL="0" lvl="1" eaLnBrk="1" hangingPunct="1">
              <a:lnSpc>
                <a:spcPct val="150000"/>
              </a:lnSpc>
              <a:spcBef>
                <a:spcPct val="0"/>
              </a:spcBef>
              <a:buClrTx/>
              <a:buSzTx/>
              <a:buFontTx/>
              <a:buNone/>
            </a:pPr>
            <a:endParaRPr lang="en-US" altLang="zh-CN" b="1">
              <a:latin typeface="楷体" panose="02010609060101010101" pitchFamily="49" charset="-122"/>
              <a:ea typeface="楷体" panose="02010609060101010101" pitchFamily="49" charset="-122"/>
            </a:endParaRPr>
          </a:p>
          <a:p>
            <a:pPr marL="0" lvl="1" eaLnBrk="1" hangingPunct="1">
              <a:lnSpc>
                <a:spcPct val="150000"/>
              </a:lnSpc>
              <a:spcBef>
                <a:spcPct val="0"/>
              </a:spcBef>
              <a:buClrTx/>
              <a:buSzTx/>
              <a:buFontTx/>
              <a:buNone/>
            </a:pPr>
            <a:r>
              <a:rPr lang="zh-CN" altLang="en-US" b="1">
                <a:latin typeface="宋体" panose="02010600030101010101" pitchFamily="2" charset="-122"/>
              </a:rPr>
              <a:t>    ② </a:t>
            </a:r>
            <a:r>
              <a:rPr lang="en-US" altLang="zh-CN" b="1">
                <a:latin typeface="楷体" panose="02010609060101010101" pitchFamily="49" charset="-122"/>
                <a:ea typeface="楷体" panose="02010609060101010101" pitchFamily="49" charset="-122"/>
              </a:rPr>
              <a:t>1922</a:t>
            </a:r>
            <a:r>
              <a:rPr lang="zh-CN" altLang="en-US" b="1">
                <a:latin typeface="楷体" panose="02010609060101010101" pitchFamily="49" charset="-122"/>
                <a:ea typeface="楷体" panose="02010609060101010101" pitchFamily="49" charset="-122"/>
              </a:rPr>
              <a:t>年瑞士人托马（</a:t>
            </a:r>
            <a:r>
              <a:rPr lang="en-US" altLang="zh-CN" b="1">
                <a:latin typeface="楷体" panose="02010609060101010101" pitchFamily="49" charset="-122"/>
                <a:ea typeface="楷体" panose="02010609060101010101" pitchFamily="49" charset="-122"/>
              </a:rPr>
              <a:t>H.Thoma</a:t>
            </a:r>
            <a:r>
              <a:rPr lang="zh-CN" altLang="en-US" b="1">
                <a:latin typeface="楷体" panose="02010609060101010101" pitchFamily="49" charset="-122"/>
                <a:ea typeface="楷体" panose="02010609060101010101" pitchFamily="49" charset="-122"/>
              </a:rPr>
              <a:t>）发明了径向柱塞泵，随后斜盘式轴向柱塞泵、径向液压马达、轴向变量马达等相继出现。</a:t>
            </a:r>
            <a:endParaRPr lang="en-US" altLang="zh-CN" b="1">
              <a:latin typeface="楷体" panose="02010609060101010101" pitchFamily="49" charset="-122"/>
              <a:ea typeface="楷体" panose="02010609060101010101" pitchFamily="49" charset="-122"/>
            </a:endParaRPr>
          </a:p>
        </p:txBody>
      </p:sp>
      <p:sp>
        <p:nvSpPr>
          <p:cNvPr id="31747" name="矩形 2"/>
          <p:cNvSpPr>
            <a:spLocks noChangeArrowheads="1"/>
          </p:cNvSpPr>
          <p:nvPr/>
        </p:nvSpPr>
        <p:spPr bwMode="auto">
          <a:xfrm>
            <a:off x="0" y="0"/>
            <a:ext cx="9144000" cy="1236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algn="ctr" eaLnBrk="1" hangingPunct="1">
              <a:lnSpc>
                <a:spcPct val="110000"/>
              </a:lnSpc>
              <a:spcBef>
                <a:spcPts val="1500"/>
              </a:spcBef>
              <a:spcAft>
                <a:spcPts val="1000"/>
              </a:spcAft>
              <a:buClrTx/>
              <a:buSzTx/>
              <a:buFontTx/>
              <a:buNone/>
            </a:pPr>
            <a:r>
              <a:rPr lang="en-US" altLang="zh-CN" b="1">
                <a:solidFill>
                  <a:srgbClr val="000000"/>
                </a:solidFill>
                <a:latin typeface="Times New Roman" panose="02020603050405020304" pitchFamily="18" charset="0"/>
              </a:rPr>
              <a:t> </a:t>
            </a:r>
            <a:r>
              <a:rPr lang="zh-CN" altLang="en-US" sz="3200" b="1">
                <a:solidFill>
                  <a:srgbClr val="000000"/>
                </a:solidFill>
                <a:latin typeface="楷体" panose="02010609060101010101" pitchFamily="49" charset="-122"/>
                <a:ea typeface="楷体" panose="02010609060101010101" pitchFamily="49" charset="-122"/>
              </a:rPr>
              <a:t>液压传动发展历史回顾</a:t>
            </a:r>
            <a:endParaRPr lang="en-US" altLang="zh-CN" sz="3200" b="1">
              <a:solidFill>
                <a:srgbClr val="000000"/>
              </a:solidFill>
              <a:latin typeface="楷体" panose="02010609060101010101" pitchFamily="49" charset="-122"/>
              <a:ea typeface="楷体" panose="02010609060101010101" pitchFamily="49" charset="-122"/>
            </a:endParaRPr>
          </a:p>
          <a:p>
            <a:pPr marL="0" lvl="1" algn="ctr" eaLnBrk="1" hangingPunct="1">
              <a:lnSpc>
                <a:spcPct val="110000"/>
              </a:lnSpc>
              <a:spcBef>
                <a:spcPct val="0"/>
              </a:spcBef>
              <a:buClrTx/>
              <a:buSzTx/>
              <a:buFontTx/>
              <a:buNone/>
            </a:pPr>
            <a:r>
              <a:rPr lang="zh-CN" altLang="en-US" sz="2800" b="1">
                <a:solidFill>
                  <a:srgbClr val="000000"/>
                </a:solidFill>
                <a:latin typeface="楷体" panose="02010609060101010101" pitchFamily="49" charset="-122"/>
                <a:ea typeface="楷体" panose="02010609060101010101" pitchFamily="49" charset="-122"/>
              </a:rPr>
              <a:t>二十世纪初期</a:t>
            </a:r>
            <a:endParaRPr lang="en-US" altLang="zh-CN" sz="2800" b="1">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1"/>
          <p:cNvSpPr>
            <a:spLocks noChangeArrowheads="1"/>
          </p:cNvSpPr>
          <p:nvPr/>
        </p:nvSpPr>
        <p:spPr bwMode="auto">
          <a:xfrm>
            <a:off x="1243013" y="1911350"/>
            <a:ext cx="6626225"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eaLnBrk="1" hangingPunct="1">
              <a:lnSpc>
                <a:spcPct val="150000"/>
              </a:lnSpc>
              <a:spcBef>
                <a:spcPct val="0"/>
              </a:spcBef>
              <a:buClrTx/>
              <a:buSzTx/>
              <a:buFontTx/>
              <a:buNone/>
            </a:pPr>
            <a:r>
              <a:rPr lang="zh-CN" altLang="en-US" b="1">
                <a:latin typeface="宋体" panose="02010600030101010101" pitchFamily="2" charset="-122"/>
              </a:rPr>
              <a:t>    ③</a:t>
            </a:r>
            <a:r>
              <a:rPr lang="en-US" altLang="zh-CN" b="1">
                <a:latin typeface="楷体" panose="02010609060101010101" pitchFamily="49" charset="-122"/>
                <a:ea typeface="楷体" panose="02010609060101010101" pitchFamily="49" charset="-122"/>
              </a:rPr>
              <a:t>1925</a:t>
            </a:r>
            <a:r>
              <a:rPr lang="zh-CN" altLang="en-US" b="1">
                <a:latin typeface="楷体" panose="02010609060101010101" pitchFamily="49" charset="-122"/>
                <a:ea typeface="楷体" panose="02010609060101010101" pitchFamily="49" charset="-122"/>
              </a:rPr>
              <a:t>年威克斯（</a:t>
            </a:r>
            <a:r>
              <a:rPr lang="en-US" altLang="zh-CN" b="1">
                <a:latin typeface="楷体" panose="02010609060101010101" pitchFamily="49" charset="-122"/>
                <a:ea typeface="楷体" panose="02010609060101010101" pitchFamily="49" charset="-122"/>
              </a:rPr>
              <a:t>Vickers</a:t>
            </a:r>
            <a:r>
              <a:rPr lang="zh-CN" altLang="en-US" b="1">
                <a:latin typeface="楷体" panose="02010609060101010101" pitchFamily="49" charset="-122"/>
                <a:ea typeface="楷体" panose="02010609060101010101" pitchFamily="49" charset="-122"/>
              </a:rPr>
              <a:t>）发明了压力平衡式叶片泵。</a:t>
            </a:r>
            <a:endParaRPr lang="en-US" altLang="zh-CN" b="1">
              <a:latin typeface="楷体" panose="02010609060101010101" pitchFamily="49" charset="-122"/>
              <a:ea typeface="楷体" panose="02010609060101010101" pitchFamily="49" charset="-122"/>
            </a:endParaRPr>
          </a:p>
          <a:p>
            <a:pPr marL="0" lvl="1" eaLnBrk="1" hangingPunct="1">
              <a:lnSpc>
                <a:spcPct val="150000"/>
              </a:lnSpc>
              <a:spcBef>
                <a:spcPct val="0"/>
              </a:spcBef>
              <a:buClrTx/>
              <a:buSzTx/>
              <a:buFontTx/>
              <a:buNone/>
            </a:pPr>
            <a:endParaRPr lang="en-US" altLang="zh-CN" b="1">
              <a:latin typeface="楷体" panose="02010609060101010101" pitchFamily="49" charset="-122"/>
              <a:ea typeface="楷体" panose="02010609060101010101" pitchFamily="49" charset="-122"/>
            </a:endParaRPr>
          </a:p>
          <a:p>
            <a:pPr marL="0" lvl="1" eaLnBrk="1" hangingPunct="1">
              <a:lnSpc>
                <a:spcPct val="150000"/>
              </a:lnSpc>
              <a:spcBef>
                <a:spcPct val="0"/>
              </a:spcBef>
              <a:buClrTx/>
              <a:buSzTx/>
              <a:buFontTx/>
              <a:buNone/>
            </a:pPr>
            <a:r>
              <a:rPr lang="zh-CN" altLang="en-US" b="1">
                <a:latin typeface="宋体" panose="02010600030101010101" pitchFamily="2" charset="-122"/>
              </a:rPr>
              <a:t>    ④</a:t>
            </a:r>
            <a:r>
              <a:rPr lang="en-US" altLang="zh-CN" b="1">
                <a:latin typeface="楷体" panose="02010609060101010101" pitchFamily="49" charset="-122"/>
                <a:ea typeface="楷体" panose="02010609060101010101" pitchFamily="49" charset="-122"/>
              </a:rPr>
              <a:t>1936</a:t>
            </a:r>
            <a:r>
              <a:rPr lang="zh-CN" altLang="en-US" b="1">
                <a:latin typeface="楷体" panose="02010609060101010101" pitchFamily="49" charset="-122"/>
                <a:ea typeface="楷体" panose="02010609060101010101" pitchFamily="49" charset="-122"/>
              </a:rPr>
              <a:t>年，威克斯（</a:t>
            </a:r>
            <a:r>
              <a:rPr lang="en-US" altLang="zh-CN" b="1">
                <a:latin typeface="楷体" panose="02010609060101010101" pitchFamily="49" charset="-122"/>
                <a:ea typeface="楷体" panose="02010609060101010101" pitchFamily="49" charset="-122"/>
              </a:rPr>
              <a:t>Vickers</a:t>
            </a:r>
            <a:r>
              <a:rPr lang="zh-CN" altLang="en-US" b="1">
                <a:latin typeface="楷体" panose="02010609060101010101" pitchFamily="49" charset="-122"/>
                <a:ea typeface="楷体" panose="02010609060101010101" pitchFamily="49" charset="-122"/>
              </a:rPr>
              <a:t>）提出了先导式溢流阀等液压控制元件，为近代液压工业或液压传动的逐步建立奠定了基础。</a:t>
            </a:r>
            <a:endParaRPr lang="en-US" altLang="zh-CN" b="1">
              <a:latin typeface="楷体" panose="02010609060101010101" pitchFamily="49" charset="-122"/>
              <a:ea typeface="楷体" panose="02010609060101010101" pitchFamily="49" charset="-122"/>
            </a:endParaRPr>
          </a:p>
        </p:txBody>
      </p:sp>
      <p:sp>
        <p:nvSpPr>
          <p:cNvPr id="32771" name="矩形 2"/>
          <p:cNvSpPr>
            <a:spLocks noChangeArrowheads="1"/>
          </p:cNvSpPr>
          <p:nvPr/>
        </p:nvSpPr>
        <p:spPr bwMode="auto">
          <a:xfrm>
            <a:off x="0" y="0"/>
            <a:ext cx="9144000" cy="1236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algn="ctr" eaLnBrk="1" hangingPunct="1">
              <a:lnSpc>
                <a:spcPct val="110000"/>
              </a:lnSpc>
              <a:spcBef>
                <a:spcPts val="1500"/>
              </a:spcBef>
              <a:spcAft>
                <a:spcPts val="1000"/>
              </a:spcAft>
              <a:buClrTx/>
              <a:buSzTx/>
              <a:buFontTx/>
              <a:buNone/>
            </a:pPr>
            <a:r>
              <a:rPr lang="en-US" altLang="zh-CN" b="1">
                <a:solidFill>
                  <a:srgbClr val="000000"/>
                </a:solidFill>
                <a:latin typeface="Times New Roman" panose="02020603050405020304" pitchFamily="18" charset="0"/>
              </a:rPr>
              <a:t> </a:t>
            </a:r>
            <a:r>
              <a:rPr lang="zh-CN" altLang="en-US" sz="3200" b="1">
                <a:solidFill>
                  <a:srgbClr val="000000"/>
                </a:solidFill>
                <a:latin typeface="楷体" panose="02010609060101010101" pitchFamily="49" charset="-122"/>
                <a:ea typeface="楷体" panose="02010609060101010101" pitchFamily="49" charset="-122"/>
              </a:rPr>
              <a:t>液压传动发展历史回顾</a:t>
            </a:r>
            <a:endParaRPr lang="en-US" altLang="zh-CN" sz="3200" b="1">
              <a:solidFill>
                <a:srgbClr val="000000"/>
              </a:solidFill>
              <a:latin typeface="楷体" panose="02010609060101010101" pitchFamily="49" charset="-122"/>
              <a:ea typeface="楷体" panose="02010609060101010101" pitchFamily="49" charset="-122"/>
            </a:endParaRPr>
          </a:p>
          <a:p>
            <a:pPr marL="0" lvl="1" algn="ctr" eaLnBrk="1" hangingPunct="1">
              <a:lnSpc>
                <a:spcPct val="110000"/>
              </a:lnSpc>
              <a:spcBef>
                <a:spcPct val="0"/>
              </a:spcBef>
              <a:buClrTx/>
              <a:buSzTx/>
              <a:buFontTx/>
              <a:buNone/>
            </a:pPr>
            <a:r>
              <a:rPr lang="zh-CN" altLang="en-US" sz="2800" b="1">
                <a:solidFill>
                  <a:srgbClr val="000000"/>
                </a:solidFill>
                <a:latin typeface="楷体" panose="02010609060101010101" pitchFamily="49" charset="-122"/>
                <a:ea typeface="楷体" panose="02010609060101010101" pitchFamily="49" charset="-122"/>
              </a:rPr>
              <a:t>二十世纪初期</a:t>
            </a:r>
            <a:endParaRPr lang="en-US" altLang="zh-CN" sz="2800" b="1">
              <a:solidFill>
                <a:srgbClr val="000000"/>
              </a:solidFill>
              <a:latin typeface="楷体" panose="02010609060101010101" pitchFamily="49" charset="-122"/>
              <a:ea typeface="楷体" panose="02010609060101010101" pitchFamily="49" charset="-122"/>
            </a:endParaRPr>
          </a:p>
        </p:txBody>
      </p:sp>
      <p:sp>
        <p:nvSpPr>
          <p:cNvPr id="32772" name="矩形 1"/>
          <p:cNvSpPr>
            <a:spLocks noChangeArrowheads="1"/>
          </p:cNvSpPr>
          <p:nvPr/>
        </p:nvSpPr>
        <p:spPr bwMode="auto">
          <a:xfrm>
            <a:off x="1708150" y="5791200"/>
            <a:ext cx="6135688" cy="401638"/>
          </a:xfrm>
          <a:prstGeom prst="rect">
            <a:avLst/>
          </a:prstGeom>
          <a:solidFill>
            <a:schemeClr val="bg2"/>
          </a:solidFill>
          <a:ln w="9525">
            <a:solidFill>
              <a:schemeClr val="tx1"/>
            </a:solidFill>
            <a:miter lim="800000"/>
            <a:headEnd/>
            <a:tailEnd/>
          </a:ln>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34925" indent="-71120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lvl="1" eaLnBrk="1" hangingPunct="1">
              <a:spcBef>
                <a:spcPct val="0"/>
              </a:spcBef>
              <a:buClrTx/>
              <a:buSzTx/>
              <a:buFontTx/>
              <a:buNone/>
            </a:pPr>
            <a:r>
              <a:rPr lang="zh-CN" altLang="en-US" sz="2000" b="1">
                <a:latin typeface="楷体" panose="02010609060101010101" pitchFamily="49" charset="-122"/>
                <a:ea typeface="楷体" panose="02010609060101010101" pitchFamily="49" charset="-122"/>
              </a:rPr>
              <a:t>二次世界大战军事工业的需要促成液压行业迅速发展</a:t>
            </a:r>
            <a:endParaRPr lang="en-US" altLang="zh-CN" sz="2000" b="1">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p:cNvSpPr>
            <a:spLocks noChangeArrowheads="1"/>
          </p:cNvSpPr>
          <p:nvPr/>
        </p:nvSpPr>
        <p:spPr bwMode="auto">
          <a:xfrm>
            <a:off x="1397000" y="2349500"/>
            <a:ext cx="6696075"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lnSpc>
                <a:spcPct val="150000"/>
              </a:lnSpc>
              <a:spcBef>
                <a:spcPct val="0"/>
              </a:spcBef>
              <a:buClrTx/>
              <a:buSzTx/>
              <a:buFontTx/>
              <a:buNone/>
            </a:pPr>
            <a:r>
              <a:rPr lang="zh-CN" altLang="en-US" sz="2400" b="1">
                <a:latin typeface="楷体" panose="02010609060101010101" pitchFamily="49" charset="-122"/>
                <a:ea typeface="楷体" panose="02010609060101010101" pitchFamily="49" charset="-122"/>
              </a:rPr>
              <a:t>    美国布莱克本</a:t>
            </a:r>
            <a:r>
              <a:rPr lang="en-US" altLang="zh-CN" sz="2400" b="1">
                <a:latin typeface="楷体" panose="02010609060101010101" pitchFamily="49" charset="-122"/>
                <a:ea typeface="楷体" panose="02010609060101010101" pitchFamily="49" charset="-122"/>
              </a:rPr>
              <a:t>(Blackburn)</a:t>
            </a:r>
            <a:r>
              <a:rPr lang="zh-CN" altLang="en-US" sz="2400" b="1">
                <a:latin typeface="楷体" panose="02010609060101010101" pitchFamily="49" charset="-122"/>
                <a:ea typeface="楷体" panose="02010609060101010101" pitchFamily="49" charset="-122"/>
              </a:rPr>
              <a:t> 等人对液压伺服控制问题作了深入的研究，于</a:t>
            </a:r>
            <a:r>
              <a:rPr lang="en-US" altLang="zh-CN" sz="2400" b="1">
                <a:latin typeface="楷体" panose="02010609060101010101" pitchFamily="49" charset="-122"/>
                <a:ea typeface="楷体" panose="02010609060101010101" pitchFamily="49" charset="-122"/>
              </a:rPr>
              <a:t>1958</a:t>
            </a:r>
            <a:r>
              <a:rPr lang="zh-CN" altLang="en-US" sz="2400" b="1">
                <a:latin typeface="楷体" panose="02010609060101010101" pitchFamily="49" charset="-122"/>
                <a:ea typeface="楷体" panose="02010609060101010101" pitchFamily="49" charset="-122"/>
              </a:rPr>
              <a:t>年造出了喷嘴档板型电液伺服阀，</a:t>
            </a:r>
            <a:r>
              <a:rPr lang="en-US" altLang="zh-CN" sz="2400" b="1">
                <a:latin typeface="楷体" panose="02010609060101010101" pitchFamily="49" charset="-122"/>
                <a:ea typeface="楷体" panose="02010609060101010101" pitchFamily="49" charset="-122"/>
              </a:rPr>
              <a:t>1960</a:t>
            </a:r>
            <a:r>
              <a:rPr lang="zh-CN" altLang="en-US" sz="2400" b="1">
                <a:latin typeface="楷体" panose="02010609060101010101" pitchFamily="49" charset="-122"/>
                <a:ea typeface="楷体" panose="02010609060101010101" pitchFamily="49" charset="-122"/>
              </a:rPr>
              <a:t>年发表了</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流体动力控制</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这本有杰出贡献的重要著作。后来又发展比例阀和比例泵</a:t>
            </a:r>
            <a:r>
              <a:rPr lang="zh-CN" altLang="en-US" sz="2400" b="1">
                <a:latin typeface="宋体" panose="02010600030101010101" pitchFamily="2" charset="-122"/>
              </a:rPr>
              <a:t>。</a:t>
            </a:r>
            <a:endParaRPr lang="en-US" altLang="zh-CN" sz="2400" b="1">
              <a:latin typeface="宋体" panose="02010600030101010101" pitchFamily="2" charset="-122"/>
            </a:endParaRPr>
          </a:p>
          <a:p>
            <a:pPr eaLnBrk="1" hangingPunct="1">
              <a:lnSpc>
                <a:spcPct val="150000"/>
              </a:lnSpc>
              <a:spcBef>
                <a:spcPct val="0"/>
              </a:spcBef>
              <a:buClrTx/>
              <a:buSzTx/>
              <a:buFontTx/>
              <a:buNone/>
            </a:pPr>
            <a:r>
              <a:rPr lang="en-US" altLang="zh-CN" sz="2400" b="1">
                <a:latin typeface="楷体" panose="02010609060101010101" pitchFamily="49" charset="-122"/>
                <a:ea typeface="楷体" panose="02010609060101010101" pitchFamily="49" charset="-122"/>
              </a:rPr>
              <a:t>    </a:t>
            </a:r>
            <a:endParaRPr lang="zh-CN" altLang="en-US" sz="2400" b="1">
              <a:latin typeface="楷体" panose="02010609060101010101" pitchFamily="49" charset="-122"/>
              <a:ea typeface="楷体" panose="02010609060101010101" pitchFamily="49" charset="-122"/>
            </a:endParaRPr>
          </a:p>
        </p:txBody>
      </p:sp>
      <p:sp>
        <p:nvSpPr>
          <p:cNvPr id="33795" name="矩形 3"/>
          <p:cNvSpPr>
            <a:spLocks noChangeArrowheads="1"/>
          </p:cNvSpPr>
          <p:nvPr/>
        </p:nvSpPr>
        <p:spPr bwMode="auto">
          <a:xfrm>
            <a:off x="0" y="0"/>
            <a:ext cx="9144000" cy="1236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algn="ctr" eaLnBrk="1" hangingPunct="1">
              <a:lnSpc>
                <a:spcPct val="110000"/>
              </a:lnSpc>
              <a:spcBef>
                <a:spcPts val="1500"/>
              </a:spcBef>
              <a:spcAft>
                <a:spcPts val="1000"/>
              </a:spcAft>
              <a:buClrTx/>
              <a:buSzTx/>
              <a:buFontTx/>
              <a:buNone/>
            </a:pPr>
            <a:r>
              <a:rPr lang="en-US" altLang="zh-CN" b="1">
                <a:solidFill>
                  <a:srgbClr val="000000"/>
                </a:solidFill>
                <a:latin typeface="Times New Roman" panose="02020603050405020304" pitchFamily="18" charset="0"/>
              </a:rPr>
              <a:t> </a:t>
            </a:r>
            <a:r>
              <a:rPr lang="zh-CN" altLang="en-US" sz="3200" b="1">
                <a:solidFill>
                  <a:srgbClr val="000000"/>
                </a:solidFill>
                <a:latin typeface="楷体" panose="02010609060101010101" pitchFamily="49" charset="-122"/>
                <a:ea typeface="楷体" panose="02010609060101010101" pitchFamily="49" charset="-122"/>
              </a:rPr>
              <a:t>液压传动发展历史回顾</a:t>
            </a:r>
            <a:endParaRPr lang="en-US" altLang="zh-CN" sz="3200" b="1">
              <a:solidFill>
                <a:srgbClr val="000000"/>
              </a:solidFill>
              <a:latin typeface="楷体" panose="02010609060101010101" pitchFamily="49" charset="-122"/>
              <a:ea typeface="楷体" panose="02010609060101010101" pitchFamily="49" charset="-122"/>
            </a:endParaRPr>
          </a:p>
          <a:p>
            <a:pPr marL="0" lvl="1" algn="ctr" eaLnBrk="1" hangingPunct="1">
              <a:lnSpc>
                <a:spcPct val="110000"/>
              </a:lnSpc>
              <a:spcBef>
                <a:spcPct val="0"/>
              </a:spcBef>
              <a:buClrTx/>
              <a:buSzTx/>
              <a:buFontTx/>
              <a:buNone/>
            </a:pPr>
            <a:r>
              <a:rPr lang="zh-CN" altLang="en-US" sz="2800" b="1">
                <a:solidFill>
                  <a:srgbClr val="000000"/>
                </a:solidFill>
                <a:latin typeface="楷体" panose="02010609060101010101" pitchFamily="49" charset="-122"/>
                <a:ea typeface="楷体" panose="02010609060101010101" pitchFamily="49" charset="-122"/>
              </a:rPr>
              <a:t>二十世纪中期</a:t>
            </a:r>
            <a:endParaRPr lang="en-US" altLang="zh-CN" sz="2800" b="1">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2"/>
          <p:cNvSpPr>
            <a:spLocks noChangeArrowheads="1"/>
          </p:cNvSpPr>
          <p:nvPr/>
        </p:nvSpPr>
        <p:spPr bwMode="auto">
          <a:xfrm>
            <a:off x="1476375" y="2420938"/>
            <a:ext cx="6407150"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34925" indent="-71120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lvl="1" eaLnBrk="1" hangingPunct="1">
              <a:lnSpc>
                <a:spcPct val="150000"/>
              </a:lnSpc>
              <a:spcBef>
                <a:spcPct val="0"/>
              </a:spcBef>
              <a:buClrTx/>
              <a:buSzTx/>
              <a:buFontTx/>
              <a:buNone/>
            </a:pPr>
            <a:r>
              <a:rPr lang="zh-CN" altLang="en-US" sz="2800" b="1">
                <a:latin typeface="楷体" panose="02010609060101010101" pitchFamily="49" charset="-122"/>
                <a:ea typeface="楷体" panose="02010609060101010101" pitchFamily="49" charset="-122"/>
              </a:rPr>
              <a:t>    </a:t>
            </a:r>
            <a:r>
              <a:rPr lang="zh-CN" altLang="en-US" b="1">
                <a:latin typeface="楷体" panose="02010609060101010101" pitchFamily="49" charset="-122"/>
                <a:ea typeface="楷体" panose="02010609060101010101" pitchFamily="49" charset="-122"/>
              </a:rPr>
              <a:t>传动技术真正的成熟发展时期是在20世纪中叶，随着科技的发展，液压传动技术与计算机、自动化等技术紧密融合，逐步渗入到国民经济的各个领域，并向着高压、高速、高效、低能耗和高度集成化的方向发展。</a:t>
            </a:r>
            <a:endParaRPr lang="en-US" altLang="zh-CN" b="1">
              <a:latin typeface="楷体" panose="02010609060101010101" pitchFamily="49" charset="-122"/>
              <a:ea typeface="楷体" panose="02010609060101010101" pitchFamily="49" charset="-122"/>
            </a:endParaRPr>
          </a:p>
        </p:txBody>
      </p:sp>
      <p:sp>
        <p:nvSpPr>
          <p:cNvPr id="34819" name="矩形 2"/>
          <p:cNvSpPr>
            <a:spLocks noChangeArrowheads="1"/>
          </p:cNvSpPr>
          <p:nvPr/>
        </p:nvSpPr>
        <p:spPr bwMode="auto">
          <a:xfrm>
            <a:off x="0" y="0"/>
            <a:ext cx="9144000" cy="1236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algn="ctr" eaLnBrk="1" hangingPunct="1">
              <a:lnSpc>
                <a:spcPct val="110000"/>
              </a:lnSpc>
              <a:spcBef>
                <a:spcPts val="1500"/>
              </a:spcBef>
              <a:spcAft>
                <a:spcPts val="1000"/>
              </a:spcAft>
              <a:buClrTx/>
              <a:buSzTx/>
              <a:buFontTx/>
              <a:buNone/>
            </a:pPr>
            <a:r>
              <a:rPr lang="en-US" altLang="zh-CN" b="1">
                <a:solidFill>
                  <a:srgbClr val="000000"/>
                </a:solidFill>
                <a:latin typeface="Times New Roman" panose="02020603050405020304" pitchFamily="18" charset="0"/>
              </a:rPr>
              <a:t> </a:t>
            </a:r>
            <a:r>
              <a:rPr lang="zh-CN" altLang="en-US" sz="3200" b="1">
                <a:solidFill>
                  <a:srgbClr val="000000"/>
                </a:solidFill>
                <a:latin typeface="楷体" panose="02010609060101010101" pitchFamily="49" charset="-122"/>
                <a:ea typeface="楷体" panose="02010609060101010101" pitchFamily="49" charset="-122"/>
              </a:rPr>
              <a:t>液压传动发展历史回顾</a:t>
            </a:r>
            <a:endParaRPr lang="en-US" altLang="zh-CN" sz="3200" b="1">
              <a:solidFill>
                <a:srgbClr val="000000"/>
              </a:solidFill>
              <a:latin typeface="楷体" panose="02010609060101010101" pitchFamily="49" charset="-122"/>
              <a:ea typeface="楷体" panose="02010609060101010101" pitchFamily="49" charset="-122"/>
            </a:endParaRPr>
          </a:p>
          <a:p>
            <a:pPr marL="0" lvl="1" algn="ctr" eaLnBrk="1" hangingPunct="1">
              <a:lnSpc>
                <a:spcPct val="110000"/>
              </a:lnSpc>
              <a:spcBef>
                <a:spcPct val="0"/>
              </a:spcBef>
              <a:buClrTx/>
              <a:buSzTx/>
              <a:buFontTx/>
              <a:buNone/>
            </a:pPr>
            <a:r>
              <a:rPr lang="zh-CN" altLang="en-US" sz="2800" b="1">
                <a:solidFill>
                  <a:srgbClr val="000000"/>
                </a:solidFill>
                <a:latin typeface="楷体" panose="02010609060101010101" pitchFamily="49" charset="-122"/>
                <a:ea typeface="楷体" panose="02010609060101010101" pitchFamily="49" charset="-122"/>
              </a:rPr>
              <a:t>二十世纪中期</a:t>
            </a:r>
            <a:endParaRPr lang="en-US" altLang="zh-CN" sz="2800" b="1">
              <a:solidFill>
                <a:srgbClr val="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95788"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3267075"/>
            <a:ext cx="4365625"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2903271"/>
            <a:ext cx="2339102" cy="307777"/>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eaLnBrk="1" hangingPunct="1">
              <a:defRPr/>
            </a:pPr>
            <a:r>
              <a:rPr lang="en-US" altLang="zh-CN" sz="1400" b="1" dirty="0">
                <a:latin typeface="楷体" pitchFamily="49" charset="-122"/>
                <a:ea typeface="楷体" pitchFamily="49" charset="-122"/>
              </a:rPr>
              <a:t>1795</a:t>
            </a:r>
            <a:r>
              <a:rPr lang="zh-CN" altLang="en-US" sz="1400" b="1" dirty="0">
                <a:latin typeface="楷体" pitchFamily="49" charset="-122"/>
                <a:ea typeface="楷体" pitchFamily="49" charset="-122"/>
              </a:rPr>
              <a:t>年世界上第一台水压机</a:t>
            </a:r>
            <a:endParaRPr lang="zh-CN" altLang="en-US" sz="1400" dirty="0"/>
          </a:p>
        </p:txBody>
      </p:sp>
      <p:pic>
        <p:nvPicPr>
          <p:cNvPr id="3584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5788" y="0"/>
            <a:ext cx="47593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0507" y="6396335"/>
            <a:ext cx="1980029" cy="52322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pPr eaLnBrk="1" hangingPunct="1">
              <a:defRPr/>
            </a:pPr>
            <a:r>
              <a:rPr lang="en-US" altLang="zh-CN" sz="1400" b="1" dirty="0">
                <a:latin typeface="楷体" pitchFamily="49" charset="-122"/>
                <a:ea typeface="楷体" pitchFamily="49" charset="-122"/>
              </a:rPr>
              <a:t>19</a:t>
            </a:r>
            <a:r>
              <a:rPr lang="zh-CN" altLang="en-US" sz="1400" b="1" dirty="0">
                <a:latin typeface="楷体" pitchFamily="49" charset="-122"/>
                <a:ea typeface="楷体" pitchFamily="49" charset="-122"/>
              </a:rPr>
              <a:t>世纪末</a:t>
            </a:r>
            <a:r>
              <a:rPr lang="en-US" altLang="zh-CN" sz="1400" b="1" dirty="0">
                <a:latin typeface="楷体" pitchFamily="49" charset="-122"/>
                <a:ea typeface="楷体" pitchFamily="49" charset="-122"/>
              </a:rPr>
              <a:t>6000</a:t>
            </a:r>
            <a:r>
              <a:rPr lang="zh-CN" altLang="en-US" sz="1400" b="1" dirty="0">
                <a:latin typeface="楷体" pitchFamily="49" charset="-122"/>
                <a:ea typeface="楷体" pitchFamily="49" charset="-122"/>
              </a:rPr>
              <a:t>吨水压机</a:t>
            </a:r>
            <a:endParaRPr lang="en-US" altLang="zh-CN" sz="1400" b="1" dirty="0">
              <a:latin typeface="楷体" pitchFamily="49" charset="-122"/>
              <a:ea typeface="楷体" pitchFamily="49" charset="-122"/>
            </a:endParaRPr>
          </a:p>
          <a:p>
            <a:pPr eaLnBrk="1" hangingPunct="1">
              <a:defRPr/>
            </a:pPr>
            <a:r>
              <a:rPr lang="en-US" altLang="zh-CN" sz="1400" b="1" dirty="0">
                <a:latin typeface="楷体" pitchFamily="49" charset="-122"/>
                <a:ea typeface="楷体" pitchFamily="49" charset="-122"/>
              </a:rPr>
              <a:t>1905</a:t>
            </a:r>
            <a:r>
              <a:rPr lang="zh-CN" altLang="en-US" sz="1400" b="1" dirty="0">
                <a:latin typeface="楷体" pitchFamily="49" charset="-122"/>
                <a:ea typeface="楷体" pitchFamily="49" charset="-122"/>
              </a:rPr>
              <a:t>年将水改为油</a:t>
            </a:r>
            <a:endParaRPr lang="zh-CN" altLang="en-US" sz="1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title" idx="4294967295"/>
          </p:nvPr>
        </p:nvSpPr>
        <p:spPr>
          <a:xfrm>
            <a:off x="2484438" y="908050"/>
            <a:ext cx="7486650" cy="2016125"/>
          </a:xfrm>
        </p:spPr>
        <p:txBody>
          <a:bodyPr/>
          <a:lstStyle/>
          <a:p>
            <a:pPr eaLnBrk="1" hangingPunct="1"/>
            <a:r>
              <a:rPr lang="en-US" altLang="zh-CN" sz="3200" b="1" smtClean="0">
                <a:solidFill>
                  <a:schemeClr val="tx1"/>
                </a:solidFill>
                <a:latin typeface="楷体" panose="02010609060101010101" pitchFamily="49" charset="-122"/>
                <a:ea typeface="楷体" panose="02010609060101010101" pitchFamily="49" charset="-122"/>
              </a:rPr>
              <a:t>1</a:t>
            </a:r>
            <a:r>
              <a:rPr lang="zh-CN" altLang="en-US" sz="3200" b="1" smtClean="0">
                <a:solidFill>
                  <a:schemeClr val="tx1"/>
                </a:solidFill>
                <a:latin typeface="楷体" panose="02010609060101010101" pitchFamily="49" charset="-122"/>
                <a:ea typeface="楷体" panose="02010609060101010101" pitchFamily="49" charset="-122"/>
              </a:rPr>
              <a:t>、液压传动的特点</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1"/>
          <p:cNvSpPr>
            <a:spLocks noChangeArrowheads="1"/>
          </p:cNvSpPr>
          <p:nvPr/>
        </p:nvSpPr>
        <p:spPr bwMode="auto">
          <a:xfrm>
            <a:off x="1476375" y="2425700"/>
            <a:ext cx="66960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34925" indent="-71120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lvl="1" eaLnBrk="1" hangingPunct="1">
              <a:lnSpc>
                <a:spcPct val="150000"/>
              </a:lnSpc>
              <a:spcBef>
                <a:spcPct val="0"/>
              </a:spcBef>
              <a:buClrTx/>
              <a:buSzTx/>
              <a:buFontTx/>
              <a:buNone/>
            </a:pPr>
            <a:r>
              <a:rPr lang="zh-CN" altLang="en-US" b="1">
                <a:latin typeface="Times New Roman" panose="02020603050405020304" pitchFamily="18" charset="0"/>
              </a:rPr>
              <a:t>         </a:t>
            </a:r>
            <a:r>
              <a:rPr lang="zh-CN" altLang="en-US" b="1">
                <a:latin typeface="楷体" panose="02010609060101010101" pitchFamily="49" charset="-122"/>
                <a:ea typeface="楷体" panose="02010609060101010101" pitchFamily="49" charset="-122"/>
              </a:rPr>
              <a:t>我国液压工业开始于二十世纪五十年代，其产品最初主要应用于机床和锻压设备，后用于拖拉机和部分工程机械上。</a:t>
            </a:r>
            <a:endParaRPr lang="en-US" altLang="zh-CN" b="1">
              <a:latin typeface="楷体" panose="02010609060101010101" pitchFamily="49" charset="-122"/>
              <a:ea typeface="楷体" panose="02010609060101010101" pitchFamily="49" charset="-122"/>
            </a:endParaRPr>
          </a:p>
          <a:p>
            <a:pPr lvl="1" eaLnBrk="1" hangingPunct="1">
              <a:lnSpc>
                <a:spcPct val="150000"/>
              </a:lnSpc>
              <a:spcBef>
                <a:spcPct val="0"/>
              </a:spcBef>
              <a:buClrTx/>
              <a:buSzTx/>
              <a:buFontTx/>
              <a:buNone/>
            </a:pPr>
            <a:r>
              <a:rPr lang="en-US" altLang="zh-CN" b="1">
                <a:latin typeface="楷体" panose="02010609060101010101" pitchFamily="49" charset="-122"/>
                <a:ea typeface="楷体" panose="02010609060101010101" pitchFamily="49" charset="-122"/>
              </a:rPr>
              <a:t>    1959</a:t>
            </a:r>
            <a:r>
              <a:rPr lang="zh-CN" altLang="en-US" b="1">
                <a:latin typeface="楷体" panose="02010609060101010101" pitchFamily="49" charset="-122"/>
                <a:ea typeface="楷体" panose="02010609060101010101" pitchFamily="49" charset="-122"/>
              </a:rPr>
              <a:t>年，国内建成了</a:t>
            </a:r>
            <a:r>
              <a:rPr lang="zh-CN" altLang="en-US" b="1">
                <a:solidFill>
                  <a:srgbClr val="FF0000"/>
                </a:solidFill>
                <a:latin typeface="楷体" panose="02010609060101010101" pitchFamily="49" charset="-122"/>
                <a:ea typeface="楷体" panose="02010609060101010101" pitchFamily="49" charset="-122"/>
              </a:rPr>
              <a:t>首家专业化液压元件厂</a:t>
            </a:r>
            <a:r>
              <a:rPr lang="en-US" altLang="zh-CN" b="1">
                <a:latin typeface="楷体" panose="02010609060101010101" pitchFamily="49" charset="-122"/>
                <a:ea typeface="楷体" panose="02010609060101010101" pitchFamily="49" charset="-122"/>
              </a:rPr>
              <a:t>—</a:t>
            </a:r>
            <a:r>
              <a:rPr lang="zh-CN" altLang="en-US" b="1">
                <a:latin typeface="楷体" panose="02010609060101010101" pitchFamily="49" charset="-122"/>
                <a:ea typeface="楷体" panose="02010609060101010101" pitchFamily="49" charset="-122"/>
              </a:rPr>
              <a:t>天津液压件厂。</a:t>
            </a:r>
            <a:endParaRPr lang="zh-CN" altLang="en-US">
              <a:latin typeface="楷体" panose="02010609060101010101" pitchFamily="49" charset="-122"/>
              <a:ea typeface="楷体" panose="02010609060101010101" pitchFamily="49" charset="-122"/>
            </a:endParaRPr>
          </a:p>
        </p:txBody>
      </p:sp>
      <p:sp>
        <p:nvSpPr>
          <p:cNvPr id="3" name="矩形 2"/>
          <p:cNvSpPr/>
          <p:nvPr/>
        </p:nvSpPr>
        <p:spPr>
          <a:xfrm>
            <a:off x="0" y="0"/>
            <a:ext cx="9144000" cy="1236663"/>
          </a:xfrm>
          <a:prstGeom prst="rect">
            <a:avLst/>
          </a:prstGeom>
          <a:solidFill>
            <a:schemeClr val="bg2"/>
          </a:solidFill>
        </p:spPr>
        <p:txBody>
          <a:bodyPr>
            <a:spAutoFit/>
          </a:bodyPr>
          <a:lstStyle/>
          <a:p>
            <a:pPr marL="0" lvl="1" algn="ctr" eaLnBrk="1" hangingPunct="1">
              <a:lnSpc>
                <a:spcPct val="110000"/>
              </a:lnSpc>
              <a:spcBef>
                <a:spcPts val="1500"/>
              </a:spcBef>
              <a:spcAft>
                <a:spcPts val="1000"/>
              </a:spcAft>
              <a:defRPr/>
            </a:pPr>
            <a:r>
              <a:rPr lang="en-US" altLang="zh-CN" b="1" dirty="0">
                <a:solidFill>
                  <a:prstClr val="black"/>
                </a:solidFill>
                <a:latin typeface="+mn-ea"/>
              </a:rPr>
              <a:t> </a:t>
            </a:r>
            <a:r>
              <a:rPr lang="zh-CN" altLang="en-US" sz="3200" b="1" dirty="0">
                <a:solidFill>
                  <a:prstClr val="black"/>
                </a:solidFill>
                <a:latin typeface="楷体" pitchFamily="49" charset="-122"/>
                <a:ea typeface="楷体" pitchFamily="49" charset="-122"/>
              </a:rPr>
              <a:t>我国液压传动发展历史回顾</a:t>
            </a:r>
            <a:endParaRPr lang="en-US" altLang="zh-CN" sz="3200" b="1" dirty="0">
              <a:solidFill>
                <a:prstClr val="black"/>
              </a:solidFill>
              <a:latin typeface="楷体" pitchFamily="49" charset="-122"/>
              <a:ea typeface="楷体" pitchFamily="49" charset="-122"/>
            </a:endParaRPr>
          </a:p>
          <a:p>
            <a:pPr marL="0" lvl="1" algn="ctr" eaLnBrk="1" hangingPunct="1">
              <a:lnSpc>
                <a:spcPct val="110000"/>
              </a:lnSpc>
              <a:spcBef>
                <a:spcPts val="0"/>
              </a:spcBef>
              <a:spcAft>
                <a:spcPts val="0"/>
              </a:spcAft>
              <a:defRPr/>
            </a:pPr>
            <a:r>
              <a:rPr lang="zh-CN" altLang="en-US" sz="2800" b="1" dirty="0">
                <a:solidFill>
                  <a:prstClr val="black"/>
                </a:solidFill>
                <a:latin typeface="楷体" pitchFamily="49" charset="-122"/>
                <a:ea typeface="楷体" pitchFamily="49" charset="-122"/>
              </a:rPr>
              <a:t>二十世纪五十年代</a:t>
            </a:r>
            <a:endParaRPr lang="en-US" altLang="zh-CN" sz="2800" b="1" dirty="0">
              <a:solidFill>
                <a:prstClr val="black"/>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
          <p:cNvSpPr>
            <a:spLocks noChangeArrowheads="1"/>
          </p:cNvSpPr>
          <p:nvPr/>
        </p:nvSpPr>
        <p:spPr bwMode="auto">
          <a:xfrm>
            <a:off x="1547813" y="2349500"/>
            <a:ext cx="6481762"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34925" indent="-71120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lvl="1" eaLnBrk="1" hangingPunct="1">
              <a:lnSpc>
                <a:spcPct val="150000"/>
              </a:lnSpc>
              <a:spcBef>
                <a:spcPct val="0"/>
              </a:spcBef>
              <a:buClrTx/>
              <a:buSzTx/>
              <a:buFontTx/>
              <a:buNone/>
            </a:pPr>
            <a:r>
              <a:rPr lang="zh-CN" altLang="en-US" sz="2800" b="1">
                <a:latin typeface="楷体" panose="02010609060101010101" pitchFamily="49" charset="-122"/>
                <a:ea typeface="楷体" panose="02010609060101010101" pitchFamily="49" charset="-122"/>
              </a:rPr>
              <a:t>    </a:t>
            </a:r>
            <a:r>
              <a:rPr lang="zh-CN" altLang="en-US" b="1">
                <a:latin typeface="楷体" panose="02010609060101010101" pitchFamily="49" charset="-122"/>
                <a:ea typeface="楷体" panose="02010609060101010101" pitchFamily="49" charset="-122"/>
              </a:rPr>
              <a:t>1964年我国开始从国外引进液压元件生产技术，同时全国组织联合设计组进行液压产品设计，我国液元件生产从低压到高压</a:t>
            </a:r>
            <a:r>
              <a:rPr lang="zh-CN" altLang="en-US" b="1">
                <a:solidFill>
                  <a:srgbClr val="FF0000"/>
                </a:solidFill>
                <a:latin typeface="楷体" panose="02010609060101010101" pitchFamily="49" charset="-122"/>
                <a:ea typeface="楷体" panose="02010609060101010101" pitchFamily="49" charset="-122"/>
              </a:rPr>
              <a:t>形成系列</a:t>
            </a:r>
            <a:r>
              <a:rPr lang="zh-CN" altLang="en-US" b="1">
                <a:latin typeface="楷体" panose="02010609060101010101" pitchFamily="49" charset="-122"/>
                <a:ea typeface="楷体" panose="02010609060101010101" pitchFamily="49" charset="-122"/>
              </a:rPr>
              <a:t>，并在各类机械装备上得到应用。</a:t>
            </a:r>
            <a:r>
              <a:rPr lang="en-US" altLang="zh-CN" b="1">
                <a:latin typeface="楷体" panose="02010609060101010101" pitchFamily="49" charset="-122"/>
                <a:ea typeface="楷体" panose="02010609060101010101" pitchFamily="49" charset="-122"/>
              </a:rPr>
              <a:t>    </a:t>
            </a:r>
            <a:endParaRPr lang="zh-CN" altLang="en-US">
              <a:latin typeface="楷体" panose="02010609060101010101" pitchFamily="49" charset="-122"/>
              <a:ea typeface="楷体" panose="02010609060101010101" pitchFamily="49" charset="-122"/>
            </a:endParaRPr>
          </a:p>
        </p:txBody>
      </p:sp>
      <p:sp>
        <p:nvSpPr>
          <p:cNvPr id="3" name="矩形 2"/>
          <p:cNvSpPr/>
          <p:nvPr/>
        </p:nvSpPr>
        <p:spPr>
          <a:xfrm>
            <a:off x="0" y="0"/>
            <a:ext cx="9144000" cy="1236663"/>
          </a:xfrm>
          <a:prstGeom prst="rect">
            <a:avLst/>
          </a:prstGeom>
          <a:solidFill>
            <a:schemeClr val="bg2"/>
          </a:solidFill>
        </p:spPr>
        <p:txBody>
          <a:bodyPr>
            <a:spAutoFit/>
          </a:bodyPr>
          <a:lstStyle/>
          <a:p>
            <a:pPr marL="0" lvl="1" algn="ctr" eaLnBrk="1" hangingPunct="1">
              <a:lnSpc>
                <a:spcPct val="110000"/>
              </a:lnSpc>
              <a:spcBef>
                <a:spcPts val="1500"/>
              </a:spcBef>
              <a:spcAft>
                <a:spcPts val="1000"/>
              </a:spcAft>
              <a:defRPr/>
            </a:pPr>
            <a:r>
              <a:rPr lang="en-US" altLang="zh-CN" b="1" dirty="0">
                <a:solidFill>
                  <a:prstClr val="black"/>
                </a:solidFill>
                <a:latin typeface="+mn-ea"/>
              </a:rPr>
              <a:t> </a:t>
            </a:r>
            <a:r>
              <a:rPr lang="zh-CN" altLang="en-US" sz="3200" b="1" dirty="0">
                <a:solidFill>
                  <a:prstClr val="black"/>
                </a:solidFill>
                <a:latin typeface="楷体" pitchFamily="49" charset="-122"/>
                <a:ea typeface="楷体" pitchFamily="49" charset="-122"/>
              </a:rPr>
              <a:t>我国液压传动发展历史回顾</a:t>
            </a:r>
            <a:endParaRPr lang="en-US" altLang="zh-CN" sz="3200" b="1" dirty="0">
              <a:solidFill>
                <a:prstClr val="black"/>
              </a:solidFill>
              <a:latin typeface="楷体" pitchFamily="49" charset="-122"/>
              <a:ea typeface="楷体" pitchFamily="49" charset="-122"/>
            </a:endParaRPr>
          </a:p>
          <a:p>
            <a:pPr marL="0" lvl="1" algn="ctr" eaLnBrk="1" hangingPunct="1">
              <a:lnSpc>
                <a:spcPct val="110000"/>
              </a:lnSpc>
              <a:spcBef>
                <a:spcPts val="0"/>
              </a:spcBef>
              <a:spcAft>
                <a:spcPts val="0"/>
              </a:spcAft>
              <a:defRPr/>
            </a:pPr>
            <a:r>
              <a:rPr lang="zh-CN" altLang="en-US" sz="2800" b="1" dirty="0">
                <a:solidFill>
                  <a:prstClr val="black"/>
                </a:solidFill>
                <a:latin typeface="楷体" pitchFamily="49" charset="-122"/>
                <a:ea typeface="楷体" pitchFamily="49" charset="-122"/>
              </a:rPr>
              <a:t>二十世纪六十年代</a:t>
            </a:r>
            <a:endParaRPr lang="en-US" altLang="zh-CN" sz="2800" b="1" dirty="0">
              <a:solidFill>
                <a:prstClr val="black"/>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p:cNvSpPr>
            <a:spLocks noChangeArrowheads="1"/>
          </p:cNvSpPr>
          <p:nvPr/>
        </p:nvSpPr>
        <p:spPr bwMode="auto">
          <a:xfrm>
            <a:off x="1350963" y="2205038"/>
            <a:ext cx="669607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34925" indent="-71120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lvl="1" eaLnBrk="1" hangingPunct="1">
              <a:lnSpc>
                <a:spcPct val="150000"/>
              </a:lnSpc>
              <a:spcBef>
                <a:spcPct val="0"/>
              </a:spcBef>
              <a:buClrTx/>
              <a:buSzTx/>
              <a:buFontTx/>
              <a:buNone/>
            </a:pPr>
            <a:r>
              <a:rPr lang="zh-CN" altLang="en-US" sz="2800" b="1">
                <a:latin typeface="楷体" panose="02010609060101010101" pitchFamily="49" charset="-122"/>
                <a:ea typeface="楷体" panose="02010609060101010101" pitchFamily="49" charset="-122"/>
              </a:rPr>
              <a:t>    </a:t>
            </a:r>
            <a:r>
              <a:rPr lang="zh-CN" altLang="en-US" b="1">
                <a:latin typeface="楷体" panose="02010609060101010101" pitchFamily="49" charset="-122"/>
                <a:ea typeface="楷体" panose="02010609060101010101" pitchFamily="49" charset="-122"/>
              </a:rPr>
              <a:t>二十世纪八十年代，我国先后从国外引进了六十余项先进技术和产品，经消化吸收，现已批量生产，成为液压行业的主导产品。</a:t>
            </a:r>
            <a:endParaRPr lang="en-US" altLang="zh-CN" b="1">
              <a:latin typeface="楷体" panose="02010609060101010101" pitchFamily="49" charset="-122"/>
              <a:ea typeface="楷体" panose="02010609060101010101" pitchFamily="49" charset="-122"/>
            </a:endParaRPr>
          </a:p>
          <a:p>
            <a:pPr lvl="1" eaLnBrk="1" hangingPunct="1">
              <a:lnSpc>
                <a:spcPct val="150000"/>
              </a:lnSpc>
              <a:spcBef>
                <a:spcPct val="0"/>
              </a:spcBef>
              <a:buClrTx/>
              <a:buSzTx/>
              <a:buFontTx/>
              <a:buNone/>
            </a:pPr>
            <a:r>
              <a:rPr lang="en-US" altLang="zh-CN" b="1">
                <a:latin typeface="楷体" panose="02010609060101010101" pitchFamily="49" charset="-122"/>
                <a:ea typeface="楷体" panose="02010609060101010101" pitchFamily="49" charset="-122"/>
              </a:rPr>
              <a:t>    </a:t>
            </a:r>
            <a:r>
              <a:rPr lang="zh-CN" altLang="en-US" b="1">
                <a:latin typeface="楷体" panose="02010609060101010101" pitchFamily="49" charset="-122"/>
                <a:ea typeface="楷体" panose="02010609060101010101" pitchFamily="49" charset="-122"/>
              </a:rPr>
              <a:t>现今我国液压工业已取得了长足进展，液压元件已形成系列，并在各个工业领域中得到了广泛的应用。</a:t>
            </a:r>
            <a:endParaRPr lang="zh-CN" altLang="en-US">
              <a:latin typeface="楷体" panose="02010609060101010101" pitchFamily="49" charset="-122"/>
              <a:ea typeface="楷体" panose="02010609060101010101" pitchFamily="49" charset="-122"/>
            </a:endParaRPr>
          </a:p>
        </p:txBody>
      </p:sp>
      <p:sp>
        <p:nvSpPr>
          <p:cNvPr id="3" name="矩形 2"/>
          <p:cNvSpPr/>
          <p:nvPr/>
        </p:nvSpPr>
        <p:spPr>
          <a:xfrm>
            <a:off x="0" y="0"/>
            <a:ext cx="9144000" cy="1236663"/>
          </a:xfrm>
          <a:prstGeom prst="rect">
            <a:avLst/>
          </a:prstGeom>
          <a:solidFill>
            <a:schemeClr val="bg2"/>
          </a:solidFill>
        </p:spPr>
        <p:txBody>
          <a:bodyPr>
            <a:spAutoFit/>
          </a:bodyPr>
          <a:lstStyle/>
          <a:p>
            <a:pPr marL="0" lvl="1" algn="ctr" eaLnBrk="1" hangingPunct="1">
              <a:lnSpc>
                <a:spcPct val="110000"/>
              </a:lnSpc>
              <a:spcBef>
                <a:spcPts val="1500"/>
              </a:spcBef>
              <a:spcAft>
                <a:spcPts val="1000"/>
              </a:spcAft>
              <a:defRPr/>
            </a:pPr>
            <a:r>
              <a:rPr lang="en-US" altLang="zh-CN" b="1" dirty="0">
                <a:solidFill>
                  <a:prstClr val="black"/>
                </a:solidFill>
                <a:latin typeface="+mn-ea"/>
              </a:rPr>
              <a:t> </a:t>
            </a:r>
            <a:r>
              <a:rPr lang="zh-CN" altLang="en-US" sz="3200" b="1" dirty="0">
                <a:solidFill>
                  <a:prstClr val="black"/>
                </a:solidFill>
                <a:latin typeface="楷体" pitchFamily="49" charset="-122"/>
                <a:ea typeface="楷体" pitchFamily="49" charset="-122"/>
              </a:rPr>
              <a:t>我国液压传动发展历史回顾</a:t>
            </a:r>
            <a:endParaRPr lang="en-US" altLang="zh-CN" sz="3200" b="1" dirty="0">
              <a:solidFill>
                <a:prstClr val="black"/>
              </a:solidFill>
              <a:latin typeface="楷体" pitchFamily="49" charset="-122"/>
              <a:ea typeface="楷体" pitchFamily="49" charset="-122"/>
            </a:endParaRPr>
          </a:p>
          <a:p>
            <a:pPr marL="0" lvl="1" algn="ctr" eaLnBrk="1" hangingPunct="1">
              <a:lnSpc>
                <a:spcPct val="110000"/>
              </a:lnSpc>
              <a:spcBef>
                <a:spcPts val="0"/>
              </a:spcBef>
              <a:spcAft>
                <a:spcPts val="0"/>
              </a:spcAft>
              <a:defRPr/>
            </a:pPr>
            <a:r>
              <a:rPr lang="zh-CN" altLang="en-US" sz="2800" b="1" dirty="0">
                <a:solidFill>
                  <a:prstClr val="black"/>
                </a:solidFill>
                <a:latin typeface="楷体" pitchFamily="49" charset="-122"/>
                <a:ea typeface="楷体" pitchFamily="49" charset="-122"/>
              </a:rPr>
              <a:t>二十世纪八十年代</a:t>
            </a:r>
            <a:endParaRPr lang="en-US" altLang="zh-CN" sz="2800" b="1" dirty="0">
              <a:solidFill>
                <a:prstClr val="black"/>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title" idx="4294967295"/>
          </p:nvPr>
        </p:nvSpPr>
        <p:spPr>
          <a:xfrm>
            <a:off x="2195513" y="765175"/>
            <a:ext cx="7486650" cy="2016125"/>
          </a:xfrm>
        </p:spPr>
        <p:txBody>
          <a:bodyPr/>
          <a:lstStyle/>
          <a:p>
            <a:pPr eaLnBrk="1" hangingPunct="1"/>
            <a:r>
              <a:rPr lang="en-US" altLang="zh-CN" sz="3200" b="1" smtClean="0">
                <a:solidFill>
                  <a:schemeClr val="tx1"/>
                </a:solidFill>
                <a:latin typeface="楷体" panose="02010609060101010101" pitchFamily="49" charset="-122"/>
                <a:ea typeface="楷体" panose="02010609060101010101" pitchFamily="49" charset="-122"/>
              </a:rPr>
              <a:t>4</a:t>
            </a:r>
            <a:r>
              <a:rPr lang="zh-CN" altLang="en-US" sz="3200" b="1" smtClean="0">
                <a:solidFill>
                  <a:schemeClr val="tx1"/>
                </a:solidFill>
                <a:latin typeface="楷体" panose="02010609060101010101" pitchFamily="49" charset="-122"/>
                <a:ea typeface="楷体" panose="02010609060101010101" pitchFamily="49" charset="-122"/>
              </a:rPr>
              <a:t>、液压传动的发展方向</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矩形 1"/>
          <p:cNvSpPr>
            <a:spLocks noChangeArrowheads="1"/>
          </p:cNvSpPr>
          <p:nvPr/>
        </p:nvSpPr>
        <p:spPr bwMode="auto">
          <a:xfrm>
            <a:off x="1147763" y="1446213"/>
            <a:ext cx="7164387"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indent="-71120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marL="0" lvl="1" eaLnBrk="1" hangingPunct="1">
              <a:lnSpc>
                <a:spcPct val="150000"/>
              </a:lnSpc>
              <a:spcBef>
                <a:spcPct val="0"/>
              </a:spcBef>
              <a:buClrTx/>
              <a:buSzTx/>
              <a:buFontTx/>
              <a:buNone/>
            </a:pPr>
            <a:r>
              <a:rPr lang="zh-CN" altLang="en-US" sz="3600" b="1">
                <a:solidFill>
                  <a:schemeClr val="folHlink"/>
                </a:solidFill>
                <a:latin typeface="楷体_GB2312" pitchFamily="49" charset="-122"/>
                <a:ea typeface="楷体_GB2312" pitchFamily="49" charset="-122"/>
              </a:rPr>
              <a:t> </a:t>
            </a:r>
            <a:r>
              <a:rPr lang="en-US" altLang="zh-CN" sz="2800" b="1">
                <a:solidFill>
                  <a:srgbClr val="C00000"/>
                </a:solidFill>
                <a:latin typeface="宋体" panose="02010600030101010101" pitchFamily="2" charset="-122"/>
              </a:rPr>
              <a:t>   </a:t>
            </a:r>
            <a:r>
              <a:rPr lang="en-US" altLang="zh-CN" b="1">
                <a:latin typeface="楷体" panose="02010609060101010101" pitchFamily="49" charset="-122"/>
                <a:ea typeface="楷体" panose="02010609060101010101" pitchFamily="49" charset="-122"/>
              </a:rPr>
              <a:t>① </a:t>
            </a:r>
            <a:r>
              <a:rPr lang="zh-CN" altLang="en-US" sz="2800" b="1">
                <a:solidFill>
                  <a:srgbClr val="C00000"/>
                </a:solidFill>
                <a:latin typeface="楷体" panose="02010609060101010101" pitchFamily="49" charset="-122"/>
                <a:ea typeface="楷体" panose="02010609060101010101" pitchFamily="49" charset="-122"/>
              </a:rPr>
              <a:t>液压元件</a:t>
            </a:r>
            <a:r>
              <a:rPr lang="zh-CN" altLang="en-US" b="1">
                <a:latin typeface="楷体" panose="02010609060101010101" pitchFamily="49" charset="-122"/>
                <a:ea typeface="楷体" panose="02010609060101010101" pitchFamily="49" charset="-122"/>
              </a:rPr>
              <a:t>向着高速、高压、高效率、低能耗、低噪声和高度集成化的方向发展。</a:t>
            </a:r>
          </a:p>
        </p:txBody>
      </p:sp>
      <p:sp>
        <p:nvSpPr>
          <p:cNvPr id="40963" name="矩形 1"/>
          <p:cNvSpPr>
            <a:spLocks noChangeArrowheads="1"/>
          </p:cNvSpPr>
          <p:nvPr/>
        </p:nvSpPr>
        <p:spPr bwMode="auto">
          <a:xfrm>
            <a:off x="1147763" y="3141663"/>
            <a:ext cx="6588125" cy="295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lnSpc>
                <a:spcPct val="150000"/>
              </a:lnSpc>
              <a:spcBef>
                <a:spcPct val="0"/>
              </a:spcBef>
              <a:buClrTx/>
              <a:buSzTx/>
              <a:buFont typeface="Wingdings" panose="05000000000000000000" pitchFamily="2" charset="2"/>
              <a:buNone/>
            </a:pPr>
            <a:r>
              <a:rPr lang="zh-CN" altLang="en-US" sz="2800" b="1">
                <a:latin typeface="楷体" panose="02010609060101010101" pitchFamily="49" charset="-122"/>
                <a:ea typeface="楷体" panose="02010609060101010101" pitchFamily="49" charset="-122"/>
              </a:rPr>
              <a:t>    </a:t>
            </a:r>
            <a:r>
              <a:rPr lang="zh-CN" altLang="en-US" sz="2400" b="1">
                <a:latin typeface="楷体" panose="02010609060101010101" pitchFamily="49" charset="-122"/>
                <a:ea typeface="楷体" panose="02010609060101010101" pitchFamily="49" charset="-122"/>
              </a:rPr>
              <a:t>② </a:t>
            </a:r>
            <a:r>
              <a:rPr lang="zh-CN" altLang="en-US" sz="2800" b="1">
                <a:solidFill>
                  <a:srgbClr val="C00000"/>
                </a:solidFill>
                <a:latin typeface="楷体" panose="02010609060101010101" pitchFamily="49" charset="-122"/>
                <a:ea typeface="楷体" panose="02010609060101010101" pitchFamily="49" charset="-122"/>
              </a:rPr>
              <a:t>液压传动技术</a:t>
            </a:r>
            <a:r>
              <a:rPr lang="zh-CN" altLang="en-US" sz="2400" b="1">
                <a:latin typeface="楷体" panose="02010609060101010101" pitchFamily="49" charset="-122"/>
                <a:ea typeface="楷体" panose="02010609060101010101" pitchFamily="49" charset="-122"/>
              </a:rPr>
              <a:t>与计算机、自动化等技术结合，与微电子技术密切配合，能在尽可能小的空间内传递出尽可能大的功率并加以准确地控制。并向采用计算机辅助设计、测试、计算机仿真和优化设计等方向发展。</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idx="1"/>
          </p:nvPr>
        </p:nvSpPr>
        <p:spPr>
          <a:xfrm>
            <a:off x="1115616" y="2492896"/>
            <a:ext cx="6407150" cy="3527425"/>
          </a:xfrm>
        </p:spPr>
        <p:txBody>
          <a:bodyPr/>
          <a:lstStyle/>
          <a:p>
            <a:pPr marL="0" lvl="1" indent="-711200" eaLnBrk="1" hangingPunct="1">
              <a:lnSpc>
                <a:spcPct val="150000"/>
              </a:lnSpc>
              <a:spcBef>
                <a:spcPct val="0"/>
              </a:spcBef>
              <a:buFont typeface="Wingdings 2" panose="05020102010507070707" pitchFamily="18" charset="2"/>
              <a:buNone/>
            </a:pPr>
            <a:r>
              <a:rPr lang="zh-CN" altLang="en-US" b="1" dirty="0" smtClean="0">
                <a:latin typeface="楷体" panose="02010609060101010101" pitchFamily="49" charset="-122"/>
                <a:ea typeface="楷体" panose="02010609060101010101" pitchFamily="49" charset="-122"/>
              </a:rPr>
              <a:t>    可方便地实现大范围的无级调速，调速范围可达</a:t>
            </a:r>
            <a:r>
              <a:rPr lang="en-US" altLang="zh-CN" b="1" dirty="0" smtClean="0">
                <a:latin typeface="楷体" panose="02010609060101010101" pitchFamily="49" charset="-122"/>
                <a:ea typeface="楷体" panose="02010609060101010101" pitchFamily="49" charset="-122"/>
              </a:rPr>
              <a:t>1000:1</a:t>
            </a:r>
            <a:r>
              <a:rPr lang="zh-CN" altLang="en-US" b="1" dirty="0" smtClean="0">
                <a:latin typeface="楷体" panose="02010609060101010101" pitchFamily="49" charset="-122"/>
                <a:ea typeface="楷体" panose="02010609060101010101" pitchFamily="49" charset="-122"/>
              </a:rPr>
              <a:t>；调速功能不受功率大小的限制；这是机械传动和电传动都难以做到的。   </a:t>
            </a:r>
            <a:endParaRPr lang="en-US" altLang="zh-CN" b="1" dirty="0" smtClean="0">
              <a:latin typeface="楷体" panose="02010609060101010101" pitchFamily="49" charset="-122"/>
              <a:ea typeface="楷体" panose="02010609060101010101" pitchFamily="49" charset="-122"/>
            </a:endParaRPr>
          </a:p>
          <a:p>
            <a:pPr marL="0" lvl="1" indent="-711200" eaLnBrk="1" hangingPunct="1">
              <a:lnSpc>
                <a:spcPct val="150000"/>
              </a:lnSpc>
              <a:spcBef>
                <a:spcPct val="0"/>
              </a:spcBef>
              <a:buFont typeface="Wingdings 2" panose="05020102010507070707" pitchFamily="18" charset="2"/>
              <a:buNone/>
            </a:pPr>
            <a:r>
              <a:rPr lang="en-US" altLang="zh-CN" b="1" dirty="0" smtClean="0">
                <a:latin typeface="楷体" panose="02010609060101010101" pitchFamily="49" charset="-122"/>
                <a:ea typeface="楷体" panose="02010609060101010101" pitchFamily="49" charset="-122"/>
              </a:rPr>
              <a:t>    </a:t>
            </a:r>
            <a:endParaRPr lang="en-US" altLang="zh-CN" sz="2800" b="1" dirty="0" smtClean="0">
              <a:latin typeface="楷体" panose="02010609060101010101" pitchFamily="49" charset="-122"/>
              <a:ea typeface="楷体" panose="02010609060101010101" pitchFamily="49" charset="-122"/>
            </a:endParaRPr>
          </a:p>
        </p:txBody>
      </p:sp>
      <p:pic>
        <p:nvPicPr>
          <p:cNvPr id="1024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040584"/>
            <a:ext cx="256063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153145"/>
            <a:ext cx="9144000" cy="15522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3200" b="1" dirty="0">
                <a:solidFill>
                  <a:srgbClr val="000000"/>
                </a:solidFill>
                <a:latin typeface="楷体" panose="02010609060101010101" pitchFamily="49" charset="-122"/>
                <a:ea typeface="楷体" panose="02010609060101010101" pitchFamily="49" charset="-122"/>
              </a:rPr>
              <a:t>液压传动的优点之一 </a:t>
            </a:r>
            <a:endParaRPr lang="zh-CN" altLang="en-US" sz="3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0386"/>
            <a:ext cx="6061075"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8" name="矩形 1"/>
          <p:cNvSpPr>
            <a:spLocks noChangeArrowheads="1"/>
          </p:cNvSpPr>
          <p:nvPr/>
        </p:nvSpPr>
        <p:spPr bwMode="auto">
          <a:xfrm>
            <a:off x="6300192" y="2150898"/>
            <a:ext cx="2462212"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lnSpc>
                <a:spcPct val="125000"/>
              </a:lnSpc>
              <a:spcBef>
                <a:spcPct val="0"/>
              </a:spcBef>
              <a:buClrTx/>
              <a:buSzTx/>
              <a:buFontTx/>
              <a:buNone/>
            </a:pPr>
            <a:r>
              <a:rPr lang="zh-CN" altLang="en-US" sz="2400" b="1" dirty="0">
                <a:latin typeface="楷体" panose="02010609060101010101" pitchFamily="49" charset="-122"/>
                <a:ea typeface="楷体" panose="02010609060101010101" pitchFamily="49" charset="-122"/>
              </a:rPr>
              <a:t>    与电传动相比，液压传动具有质量轻、体积小、惯性小、响应快等突出优点。</a:t>
            </a:r>
            <a:endParaRPr lang="en-US" altLang="zh-CN" sz="2400" b="1" dirty="0">
              <a:latin typeface="楷体" panose="02010609060101010101" pitchFamily="49" charset="-122"/>
              <a:ea typeface="楷体" panose="02010609060101010101" pitchFamily="49" charset="-122"/>
            </a:endParaRPr>
          </a:p>
          <a:p>
            <a:pPr eaLnBrk="1" hangingPunct="1">
              <a:lnSpc>
                <a:spcPct val="125000"/>
              </a:lnSpc>
              <a:spcBef>
                <a:spcPct val="0"/>
              </a:spcBef>
              <a:buClrTx/>
              <a:buSzTx/>
              <a:buFontTx/>
              <a:buNone/>
            </a:pP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液压泵和液压马达的单位功率的质量仅为电动机的</a:t>
            </a:r>
            <a:r>
              <a:rPr lang="en-US" altLang="zh-CN" sz="2400" b="1" dirty="0">
                <a:latin typeface="楷体" panose="02010609060101010101" pitchFamily="49" charset="-122"/>
                <a:ea typeface="楷体" panose="02010609060101010101" pitchFamily="49" charset="-122"/>
              </a:rPr>
              <a:t>1/10</a:t>
            </a:r>
            <a:r>
              <a:rPr lang="zh-CN" altLang="en-US" sz="2400" b="1" dirty="0">
                <a:latin typeface="楷体" panose="02010609060101010101" pitchFamily="49" charset="-122"/>
                <a:ea typeface="楷体" panose="02010609060101010101" pitchFamily="49" charset="-122"/>
              </a:rPr>
              <a:t>左右。</a:t>
            </a:r>
            <a:endParaRPr lang="zh-CN" altLang="en-US" sz="2400" dirty="0">
              <a:latin typeface="Times New Roman" panose="02020603050405020304" pitchFamily="18" charset="0"/>
            </a:endParaRPr>
          </a:p>
        </p:txBody>
      </p:sp>
      <p:sp>
        <p:nvSpPr>
          <p:cNvPr id="5" name="矩形 4"/>
          <p:cNvSpPr/>
          <p:nvPr/>
        </p:nvSpPr>
        <p:spPr>
          <a:xfrm>
            <a:off x="0" y="-153145"/>
            <a:ext cx="9144000" cy="15522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3200" b="1" dirty="0">
                <a:solidFill>
                  <a:srgbClr val="000000"/>
                </a:solidFill>
                <a:latin typeface="楷体" panose="02010609060101010101" pitchFamily="49" charset="-122"/>
                <a:ea typeface="楷体" panose="02010609060101010101" pitchFamily="49" charset="-122"/>
              </a:rPr>
              <a:t>液压传动的优点</a:t>
            </a:r>
            <a:r>
              <a:rPr lang="zh-CN" altLang="en-US" sz="3200" b="1" dirty="0" smtClean="0">
                <a:solidFill>
                  <a:srgbClr val="000000"/>
                </a:solidFill>
                <a:latin typeface="楷体" panose="02010609060101010101" pitchFamily="49" charset="-122"/>
                <a:ea typeface="楷体" panose="02010609060101010101" pitchFamily="49" charset="-122"/>
              </a:rPr>
              <a:t>之二</a:t>
            </a:r>
            <a:endParaRPr lang="zh-CN" altLang="en-US" sz="3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idx="1"/>
          </p:nvPr>
        </p:nvSpPr>
        <p:spPr>
          <a:xfrm>
            <a:off x="1115616" y="2349425"/>
            <a:ext cx="6625034" cy="3095625"/>
          </a:xfrm>
        </p:spPr>
        <p:txBody>
          <a:bodyPr/>
          <a:lstStyle/>
          <a:p>
            <a:pPr marL="0" lvl="1" indent="-711200" eaLnBrk="1" hangingPunct="1">
              <a:lnSpc>
                <a:spcPct val="150000"/>
              </a:lnSpc>
              <a:spcBef>
                <a:spcPct val="0"/>
              </a:spcBef>
              <a:buNone/>
            </a:pPr>
            <a:r>
              <a:rPr lang="zh-CN" altLang="en-US" b="1" dirty="0" smtClean="0">
                <a:latin typeface="楷体" panose="02010609060101010101" pitchFamily="49" charset="-122"/>
                <a:ea typeface="楷体" panose="02010609060101010101" pitchFamily="49" charset="-122"/>
              </a:rPr>
              <a:t>    液压传动平稳，液压马达最低稳定转速可小于</a:t>
            </a:r>
            <a:r>
              <a:rPr lang="en-US" altLang="zh-CN" b="1" dirty="0" smtClean="0">
                <a:latin typeface="楷体" panose="02010609060101010101" pitchFamily="49" charset="-122"/>
                <a:ea typeface="楷体" panose="02010609060101010101" pitchFamily="49" charset="-122"/>
              </a:rPr>
              <a:t>1r/min</a:t>
            </a:r>
            <a:r>
              <a:rPr lang="zh-CN" altLang="en-US" b="1" dirty="0" smtClean="0">
                <a:latin typeface="楷体" panose="02010609060101010101" pitchFamily="49" charset="-122"/>
                <a:ea typeface="楷体" panose="02010609060101010101" pitchFamily="49" charset="-122"/>
              </a:rPr>
              <a:t>。这是任何电动机都难以做到的。</a:t>
            </a:r>
            <a:endParaRPr lang="en-US" altLang="zh-CN" b="1" dirty="0" smtClean="0">
              <a:latin typeface="楷体" panose="02010609060101010101" pitchFamily="49" charset="-122"/>
              <a:ea typeface="楷体" panose="02010609060101010101" pitchFamily="49" charset="-122"/>
            </a:endParaRPr>
          </a:p>
          <a:p>
            <a:pPr marL="0" lvl="1" indent="-711200" eaLnBrk="1" hangingPunct="1">
              <a:lnSpc>
                <a:spcPct val="150000"/>
              </a:lnSpc>
              <a:spcBef>
                <a:spcPct val="0"/>
              </a:spcBef>
              <a:buNone/>
            </a:pPr>
            <a:r>
              <a:rPr lang="en-US" altLang="zh-CN" b="1" dirty="0">
                <a:latin typeface="楷体" panose="02010609060101010101" pitchFamily="49" charset="-122"/>
                <a:ea typeface="楷体" panose="02010609060101010101" pitchFamily="49" charset="-122"/>
              </a:rPr>
              <a:t> </a:t>
            </a:r>
            <a:r>
              <a:rPr lang="en-US" altLang="zh-CN" b="1" dirty="0" smtClean="0">
                <a:latin typeface="楷体" panose="02010609060101010101" pitchFamily="49" charset="-122"/>
                <a:ea typeface="楷体" panose="02010609060101010101" pitchFamily="49" charset="-122"/>
              </a:rPr>
              <a:t>   </a:t>
            </a:r>
            <a:r>
              <a:rPr lang="zh-CN" altLang="en-US" b="1" dirty="0" smtClean="0">
                <a:latin typeface="楷体" panose="02010609060101010101" pitchFamily="49" charset="-122"/>
                <a:ea typeface="楷体" panose="02010609060101010101" pitchFamily="49" charset="-122"/>
              </a:rPr>
              <a:t>执行</a:t>
            </a:r>
            <a:r>
              <a:rPr lang="zh-CN" altLang="en-US" b="1" dirty="0">
                <a:latin typeface="楷体" panose="02010609060101010101" pitchFamily="49" charset="-122"/>
                <a:ea typeface="楷体" panose="02010609060101010101" pitchFamily="49" charset="-122"/>
              </a:rPr>
              <a:t>元件反应速度快，运动稳定，可方便实现频繁换向。</a:t>
            </a:r>
            <a:endParaRPr lang="en-US" altLang="zh-CN" sz="2800" b="1" dirty="0">
              <a:latin typeface="楷体" panose="02010609060101010101" pitchFamily="49" charset="-122"/>
              <a:ea typeface="楷体" panose="02010609060101010101" pitchFamily="49" charset="-122"/>
            </a:endParaRPr>
          </a:p>
          <a:p>
            <a:pPr marL="0" lvl="1" indent="-711200" eaLnBrk="1" hangingPunct="1">
              <a:lnSpc>
                <a:spcPct val="150000"/>
              </a:lnSpc>
              <a:spcBef>
                <a:spcPct val="0"/>
              </a:spcBef>
              <a:buFontTx/>
              <a:buNone/>
            </a:pPr>
            <a:endParaRPr lang="en-US" altLang="zh-CN" dirty="0" smtClean="0">
              <a:latin typeface="楷体" panose="02010609060101010101" pitchFamily="49" charset="-122"/>
              <a:ea typeface="楷体" panose="02010609060101010101" pitchFamily="49" charset="-122"/>
            </a:endParaRP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4221088"/>
            <a:ext cx="256063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153145"/>
            <a:ext cx="9144000" cy="15522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3200" b="1" dirty="0">
                <a:solidFill>
                  <a:srgbClr val="000000"/>
                </a:solidFill>
                <a:latin typeface="楷体" panose="02010609060101010101" pitchFamily="49" charset="-122"/>
                <a:ea typeface="楷体" panose="02010609060101010101" pitchFamily="49" charset="-122"/>
              </a:rPr>
              <a:t>液压传动的优点</a:t>
            </a:r>
            <a:r>
              <a:rPr lang="zh-CN" altLang="en-US" sz="3200" b="1" dirty="0" smtClean="0">
                <a:solidFill>
                  <a:srgbClr val="000000"/>
                </a:solidFill>
                <a:latin typeface="楷体" panose="02010609060101010101" pitchFamily="49" charset="-122"/>
                <a:ea typeface="楷体" panose="02010609060101010101" pitchFamily="49" charset="-122"/>
              </a:rPr>
              <a:t>之三 </a:t>
            </a:r>
            <a:endParaRPr lang="zh-CN" altLang="en-US" sz="3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idx="1"/>
          </p:nvPr>
        </p:nvSpPr>
        <p:spPr>
          <a:xfrm>
            <a:off x="1115616" y="2422278"/>
            <a:ext cx="6121400" cy="3095625"/>
          </a:xfrm>
        </p:spPr>
        <p:txBody>
          <a:bodyPr/>
          <a:lstStyle/>
          <a:p>
            <a:pPr marL="0" lvl="1" indent="-711200" eaLnBrk="1" hangingPunct="1">
              <a:lnSpc>
                <a:spcPct val="150000"/>
              </a:lnSpc>
              <a:spcBef>
                <a:spcPct val="0"/>
              </a:spcBef>
              <a:buFontTx/>
              <a:buNone/>
            </a:pPr>
            <a:r>
              <a:rPr lang="zh-CN" altLang="en-US" b="1" dirty="0" smtClean="0">
                <a:latin typeface="楷体" panose="02010609060101010101" pitchFamily="49" charset="-122"/>
                <a:ea typeface="楷体" panose="02010609060101010101" pitchFamily="49" charset="-122"/>
              </a:rPr>
              <a:t>    借助于各种控制阀，可实现过载自动保护，也易于实现自动控制。特别是与电控技术联用时，易于实现复杂的自动工作循环。</a:t>
            </a:r>
            <a:endParaRPr lang="en-US" altLang="zh-CN" dirty="0" smtClean="0">
              <a:latin typeface="楷体" panose="02010609060101010101" pitchFamily="49" charset="-122"/>
              <a:ea typeface="楷体" panose="02010609060101010101" pitchFamily="49" charset="-122"/>
            </a:endParaRPr>
          </a:p>
        </p:txBody>
      </p:sp>
      <p:pic>
        <p:nvPicPr>
          <p:cNvPr id="1331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4276725"/>
            <a:ext cx="2671762"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153145"/>
            <a:ext cx="9144000" cy="15522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3200" b="1" dirty="0">
                <a:solidFill>
                  <a:srgbClr val="000000"/>
                </a:solidFill>
                <a:latin typeface="楷体" panose="02010609060101010101" pitchFamily="49" charset="-122"/>
                <a:ea typeface="楷体" panose="02010609060101010101" pitchFamily="49" charset="-122"/>
              </a:rPr>
              <a:t>液压传动的优点</a:t>
            </a:r>
            <a:r>
              <a:rPr lang="zh-CN" altLang="en-US" sz="3200" b="1" dirty="0" smtClean="0">
                <a:solidFill>
                  <a:srgbClr val="000000"/>
                </a:solidFill>
                <a:latin typeface="楷体" panose="02010609060101010101" pitchFamily="49" charset="-122"/>
                <a:ea typeface="楷体" panose="02010609060101010101" pitchFamily="49" charset="-122"/>
              </a:rPr>
              <a:t>之四 </a:t>
            </a:r>
            <a:endParaRPr lang="zh-CN" altLang="en-US" sz="3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idx="1"/>
          </p:nvPr>
        </p:nvSpPr>
        <p:spPr>
          <a:xfrm>
            <a:off x="1043608" y="2132856"/>
            <a:ext cx="6121400" cy="3095625"/>
          </a:xfrm>
        </p:spPr>
        <p:txBody>
          <a:bodyPr/>
          <a:lstStyle/>
          <a:p>
            <a:pPr marL="0" lvl="1" indent="-711200" eaLnBrk="1" hangingPunct="1">
              <a:lnSpc>
                <a:spcPct val="150000"/>
              </a:lnSpc>
              <a:spcBef>
                <a:spcPct val="0"/>
              </a:spcBef>
              <a:buFont typeface="Wingdings 2" panose="05020102010507070707" pitchFamily="18" charset="2"/>
              <a:buNone/>
            </a:pPr>
            <a:r>
              <a:rPr lang="zh-CN" altLang="en-US" b="1" dirty="0" smtClean="0">
                <a:latin typeface="楷体" panose="02010609060101010101" pitchFamily="49" charset="-122"/>
                <a:ea typeface="楷体" panose="02010609060101010101" pitchFamily="49" charset="-122"/>
              </a:rPr>
              <a:t>    由于液压元件是用管道连接的，液压元件可根据设备要求与环境条件灵活安装，适应性强。</a:t>
            </a:r>
            <a:endParaRPr lang="en-US" altLang="zh-CN" dirty="0" smtClean="0">
              <a:latin typeface="楷体" panose="02010609060101010101" pitchFamily="49" charset="-122"/>
              <a:ea typeface="楷体" panose="02010609060101010101" pitchFamily="49" charset="-122"/>
            </a:endParaRPr>
          </a:p>
          <a:p>
            <a:pPr marL="0" lvl="1" indent="-711200" eaLnBrk="1" hangingPunct="1">
              <a:lnSpc>
                <a:spcPct val="150000"/>
              </a:lnSpc>
              <a:spcBef>
                <a:spcPct val="0"/>
              </a:spcBef>
              <a:buFontTx/>
              <a:buNone/>
            </a:pPr>
            <a:r>
              <a:rPr lang="zh-CN" altLang="en-US" b="1" dirty="0" smtClean="0">
                <a:latin typeface="楷体" panose="02010609060101010101" pitchFamily="49" charset="-122"/>
                <a:ea typeface="楷体" panose="02010609060101010101" pitchFamily="49" charset="-122"/>
              </a:rPr>
              <a:t>    液压元件易于标准化、系列化和通用化，便于设计、制造和推广应用。</a:t>
            </a:r>
            <a:endParaRPr lang="en-US" altLang="zh-CN" b="1" dirty="0" smtClean="0">
              <a:latin typeface="楷体" panose="02010609060101010101" pitchFamily="49" charset="-122"/>
              <a:ea typeface="楷体" panose="02010609060101010101" pitchFamily="49" charset="-122"/>
            </a:endParaRPr>
          </a:p>
          <a:p>
            <a:pPr marL="0" lvl="1" indent="-711200" eaLnBrk="1" hangingPunct="1">
              <a:lnSpc>
                <a:spcPct val="125000"/>
              </a:lnSpc>
              <a:spcBef>
                <a:spcPct val="0"/>
              </a:spcBef>
              <a:buFontTx/>
              <a:buNone/>
            </a:pPr>
            <a:r>
              <a:rPr lang="en-US" altLang="zh-CN" b="1" dirty="0" smtClean="0">
                <a:latin typeface="楷体" panose="02010609060101010101" pitchFamily="49" charset="-122"/>
                <a:ea typeface="楷体" panose="02010609060101010101" pitchFamily="49" charset="-122"/>
              </a:rPr>
              <a:t>    </a:t>
            </a:r>
            <a:endParaRPr lang="en-US" altLang="zh-CN" dirty="0" smtClean="0">
              <a:latin typeface="楷体" panose="02010609060101010101" pitchFamily="49" charset="-122"/>
              <a:ea typeface="楷体" panose="02010609060101010101" pitchFamily="49" charset="-122"/>
            </a:endParaRP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4379167"/>
            <a:ext cx="256063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153145"/>
            <a:ext cx="9144000" cy="15522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3200" b="1" dirty="0">
                <a:solidFill>
                  <a:srgbClr val="000000"/>
                </a:solidFill>
                <a:latin typeface="楷体" panose="02010609060101010101" pitchFamily="49" charset="-122"/>
                <a:ea typeface="楷体" panose="02010609060101010101" pitchFamily="49" charset="-122"/>
              </a:rPr>
              <a:t>液压传动的优点</a:t>
            </a:r>
            <a:r>
              <a:rPr lang="zh-CN" altLang="en-US" sz="3200" b="1" dirty="0" smtClean="0">
                <a:solidFill>
                  <a:srgbClr val="000000"/>
                </a:solidFill>
                <a:latin typeface="楷体" panose="02010609060101010101" pitchFamily="49" charset="-122"/>
                <a:ea typeface="楷体" panose="02010609060101010101" pitchFamily="49" charset="-122"/>
              </a:rPr>
              <a:t>之五 </a:t>
            </a:r>
            <a:endParaRPr lang="zh-CN" altLang="en-US" sz="3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idx="1"/>
          </p:nvPr>
        </p:nvSpPr>
        <p:spPr>
          <a:xfrm>
            <a:off x="1338263" y="2276475"/>
            <a:ext cx="6421437" cy="2520950"/>
          </a:xfrm>
        </p:spPr>
        <p:txBody>
          <a:bodyPr/>
          <a:lstStyle/>
          <a:p>
            <a:pPr marL="0" lvl="1" indent="-711200" eaLnBrk="1" hangingPunct="1">
              <a:lnSpc>
                <a:spcPct val="150000"/>
              </a:lnSpc>
              <a:spcBef>
                <a:spcPct val="0"/>
              </a:spcBef>
              <a:buFontTx/>
              <a:buNone/>
            </a:pPr>
            <a:r>
              <a:rPr lang="zh-CN" altLang="en-US" b="1" dirty="0" smtClean="0">
                <a:latin typeface="楷体" panose="02010609060101010101" pitchFamily="49" charset="-122"/>
                <a:ea typeface="楷体" panose="02010609060101010101" pitchFamily="49" charset="-122"/>
              </a:rPr>
              <a:t>    效率较低。在液压传动系统的动力传递过程中，能量经过二次变换，变换时存在着机械能和液压能损失，故效率较低。</a:t>
            </a:r>
            <a:endParaRPr lang="en-US" altLang="zh-CN" b="1" dirty="0" smtClean="0">
              <a:latin typeface="楷体" panose="02010609060101010101" pitchFamily="49" charset="-122"/>
              <a:ea typeface="楷体" panose="02010609060101010101" pitchFamily="49" charset="-122"/>
            </a:endParaRPr>
          </a:p>
        </p:txBody>
      </p:sp>
      <p:pic>
        <p:nvPicPr>
          <p:cNvPr id="1536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4443413"/>
            <a:ext cx="2457450"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0" y="-168910"/>
            <a:ext cx="9144000" cy="15522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r>
              <a:rPr lang="zh-CN" altLang="en-US" sz="3200" b="1" dirty="0">
                <a:solidFill>
                  <a:srgbClr val="000000"/>
                </a:solidFill>
                <a:latin typeface="楷体" panose="02010609060101010101" pitchFamily="49" charset="-122"/>
                <a:ea typeface="楷体" panose="02010609060101010101" pitchFamily="49" charset="-122"/>
              </a:rPr>
              <a:t>液压传动</a:t>
            </a:r>
            <a:r>
              <a:rPr lang="zh-CN" altLang="en-US" sz="3200" b="1" dirty="0" smtClean="0">
                <a:solidFill>
                  <a:srgbClr val="000000"/>
                </a:solidFill>
                <a:latin typeface="楷体" panose="02010609060101010101" pitchFamily="49" charset="-122"/>
                <a:ea typeface="楷体" panose="02010609060101010101" pitchFamily="49" charset="-122"/>
              </a:rPr>
              <a:t>的缺点</a:t>
            </a:r>
            <a:r>
              <a:rPr lang="zh-CN" altLang="en-US" sz="3200" b="1" dirty="0">
                <a:solidFill>
                  <a:srgbClr val="000000"/>
                </a:solidFill>
                <a:latin typeface="楷体" panose="02010609060101010101" pitchFamily="49" charset="-122"/>
                <a:ea typeface="楷体" panose="02010609060101010101" pitchFamily="49" charset="-122"/>
              </a:rPr>
              <a:t>之一 </a:t>
            </a:r>
            <a:endParaRPr lang="zh-CN" altLang="en-US" sz="32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3626</TotalTime>
  <Words>1367</Words>
  <Application>Microsoft Office PowerPoint</Application>
  <PresentationFormat>全屏显示(4:3)</PresentationFormat>
  <Paragraphs>158</Paragraphs>
  <Slides>34</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楷体</vt:lpstr>
      <vt:lpstr>楷体_GB2312</vt:lpstr>
      <vt:lpstr>隶书</vt:lpstr>
      <vt:lpstr>宋体</vt:lpstr>
      <vt:lpstr>Arial</vt:lpstr>
      <vt:lpstr>Calibri</vt:lpstr>
      <vt:lpstr>Constantia</vt:lpstr>
      <vt:lpstr>Times New Roman</vt:lpstr>
      <vt:lpstr>Wingdings</vt:lpstr>
      <vt:lpstr>Wingdings 2</vt:lpstr>
      <vt:lpstr>流畅</vt:lpstr>
      <vt:lpstr>PowerPoint 演示文稿</vt:lpstr>
      <vt:lpstr>五、液压传动的特点与应用</vt:lpstr>
      <vt:lpstr>1、液压传动的特点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2、液压传动的应用</vt:lpstr>
      <vt:lpstr>PowerPoint 演示文稿</vt:lpstr>
      <vt:lpstr>PowerPoint 演示文稿</vt:lpstr>
      <vt:lpstr>PowerPoint 演示文稿</vt:lpstr>
      <vt:lpstr>PowerPoint 演示文稿</vt:lpstr>
      <vt:lpstr>PowerPoint 演示文稿</vt:lpstr>
      <vt:lpstr>3、液压传动的发展史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4、液压传动的发展方向</vt:lpstr>
      <vt:lpstr>PowerPoint 演示文稿</vt:lpstr>
    </vt:vector>
  </TitlesOfParts>
  <Company>YG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wq</dc:creator>
  <cp:lastModifiedBy>wangqiang</cp:lastModifiedBy>
  <cp:revision>258</cp:revision>
  <dcterms:created xsi:type="dcterms:W3CDTF">2003-08-28T01:42:36Z</dcterms:created>
  <dcterms:modified xsi:type="dcterms:W3CDTF">2016-09-16T10:52:00Z</dcterms:modified>
</cp:coreProperties>
</file>